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79" r:id="rId2"/>
    <p:sldId id="278"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76"/>
  </p:normalViewPr>
  <p:slideViewPr>
    <p:cSldViewPr snapToGrid="0" snapToObjects="1">
      <p:cViewPr varScale="1">
        <p:scale>
          <a:sx n="83" d="100"/>
          <a:sy n="83" d="100"/>
        </p:scale>
        <p:origin x="29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4CFC8-39C7-4542-97FF-EF0C185AC230}"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B02F9-13FC-E64A-A219-C12639CEE73E}" type="slidenum">
              <a:rPr kumimoji="1" lang="ja-JP" altLang="en-US" smtClean="0"/>
              <a:t>‹#›</a:t>
            </a:fld>
            <a:endParaRPr kumimoji="1" lang="ja-JP" altLang="en-US"/>
          </a:p>
        </p:txBody>
      </p:sp>
    </p:spTree>
    <p:extLst>
      <p:ext uri="{BB962C8B-B14F-4D97-AF65-F5344CB8AC3E}">
        <p14:creationId xmlns:p14="http://schemas.microsoft.com/office/powerpoint/2010/main" val="2138409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リフォーム担当　藤田</a:t>
            </a:r>
          </a:p>
        </p:txBody>
      </p:sp>
      <p:sp>
        <p:nvSpPr>
          <p:cNvPr id="4" name="スライド番号プレースホルダー 3"/>
          <p:cNvSpPr>
            <a:spLocks noGrp="1"/>
          </p:cNvSpPr>
          <p:nvPr>
            <p:ph type="sldNum" sz="quarter" idx="5"/>
          </p:nvPr>
        </p:nvSpPr>
        <p:spPr/>
        <p:txBody>
          <a:bodyPr/>
          <a:lstStyle/>
          <a:p>
            <a:fld id="{93F65032-1B91-9142-A750-AFCDFA43B887}" type="slidenum">
              <a:rPr kumimoji="1" lang="ja-JP" altLang="en-US" smtClean="0"/>
              <a:t>1</a:t>
            </a:fld>
            <a:endParaRPr kumimoji="1" lang="ja-JP" altLang="en-US"/>
          </a:p>
        </p:txBody>
      </p:sp>
    </p:spTree>
    <p:extLst>
      <p:ext uri="{BB962C8B-B14F-4D97-AF65-F5344CB8AC3E}">
        <p14:creationId xmlns:p14="http://schemas.microsoft.com/office/powerpoint/2010/main" val="414839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402745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258627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66700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93087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24216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158541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6320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367486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357461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23531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545F58-D86E-D44B-B476-2B979D9101AE}" type="datetimeFigureOut">
              <a:rPr kumimoji="1" lang="ja-JP" altLang="en-US" smtClean="0"/>
              <a:t>2022/6/29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365045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0545F58-D86E-D44B-B476-2B979D9101AE}" type="datetimeFigureOut">
              <a:rPr kumimoji="1" lang="ja-JP" altLang="en-US" smtClean="0"/>
              <a:t>2022/6/29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F5F5C4A-2D4A-4744-B9C6-560B4934CC6C}" type="slidenum">
              <a:rPr kumimoji="1" lang="ja-JP" altLang="en-US" smtClean="0"/>
              <a:t>‹#›</a:t>
            </a:fld>
            <a:endParaRPr kumimoji="1" lang="ja-JP" altLang="en-US"/>
          </a:p>
        </p:txBody>
      </p:sp>
    </p:spTree>
    <p:extLst>
      <p:ext uri="{BB962C8B-B14F-4D97-AF65-F5344CB8AC3E}">
        <p14:creationId xmlns:p14="http://schemas.microsoft.com/office/powerpoint/2010/main" val="70808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5.png"/><Relationship Id="rId12" Type="http://schemas.microsoft.com/office/2007/relationships/hdphoto" Target="../media/hdphoto2.wdp"/><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emf"/><Relationship Id="rId2" Type="http://schemas.openxmlformats.org/officeDocument/2006/relationships/image" Target="../media/image2.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0.tiff"/><Relationship Id="rId5" Type="http://schemas.openxmlformats.org/officeDocument/2006/relationships/image" Target="../media/image25.png"/><Relationship Id="rId15" Type="http://schemas.openxmlformats.org/officeDocument/2006/relationships/image" Target="../media/image34.tiff"/><Relationship Id="rId10" Type="http://schemas.openxmlformats.org/officeDocument/2006/relationships/image" Target="../media/image29.tiff"/><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8.tiff"/><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BD172F9-9EEE-14A8-E889-44812726702F}"/>
              </a:ext>
            </a:extLst>
          </p:cNvPr>
          <p:cNvPicPr>
            <a:picLocks noChangeAspect="1"/>
          </p:cNvPicPr>
          <p:nvPr/>
        </p:nvPicPr>
        <p:blipFill rotWithShape="1">
          <a:blip r:embed="rId3"/>
          <a:srcRect b="9216"/>
          <a:stretch/>
        </p:blipFill>
        <p:spPr>
          <a:xfrm>
            <a:off x="114262" y="4417961"/>
            <a:ext cx="2041573" cy="1931998"/>
          </a:xfrm>
          <a:prstGeom prst="rect">
            <a:avLst/>
          </a:prstGeom>
        </p:spPr>
      </p:pic>
      <p:pic>
        <p:nvPicPr>
          <p:cNvPr id="14" name="図 13">
            <a:extLst>
              <a:ext uri="{FF2B5EF4-FFF2-40B4-BE49-F238E27FC236}">
                <a16:creationId xmlns:a16="http://schemas.microsoft.com/office/drawing/2014/main" id="{D6767215-BBEE-7D4F-8258-C95888FAF8BA}"/>
              </a:ext>
            </a:extLst>
          </p:cNvPr>
          <p:cNvPicPr>
            <a:picLocks noChangeAspect="1"/>
          </p:cNvPicPr>
          <p:nvPr/>
        </p:nvPicPr>
        <p:blipFill rotWithShape="1">
          <a:blip r:embed="rId4"/>
          <a:srcRect t="45499"/>
          <a:stretch/>
        </p:blipFill>
        <p:spPr>
          <a:xfrm>
            <a:off x="-27122" y="-40464"/>
            <a:ext cx="6858000" cy="2961333"/>
          </a:xfrm>
          <a:prstGeom prst="rect">
            <a:avLst/>
          </a:prstGeom>
        </p:spPr>
      </p:pic>
      <p:pic>
        <p:nvPicPr>
          <p:cNvPr id="25" name="図 24">
            <a:extLst>
              <a:ext uri="{FF2B5EF4-FFF2-40B4-BE49-F238E27FC236}">
                <a16:creationId xmlns:a16="http://schemas.microsoft.com/office/drawing/2014/main" id="{4B12D2E2-08BB-7840-BEFA-05DD6B38959A}"/>
              </a:ext>
            </a:extLst>
          </p:cNvPr>
          <p:cNvPicPr>
            <a:picLocks noChangeAspect="1"/>
          </p:cNvPicPr>
          <p:nvPr/>
        </p:nvPicPr>
        <p:blipFill>
          <a:blip r:embed="rId5"/>
          <a:stretch>
            <a:fillRect/>
          </a:stretch>
        </p:blipFill>
        <p:spPr>
          <a:xfrm>
            <a:off x="-77926" y="-105780"/>
            <a:ext cx="1178615" cy="1116644"/>
          </a:xfrm>
          <a:prstGeom prst="rect">
            <a:avLst/>
          </a:prstGeom>
        </p:spPr>
      </p:pic>
      <p:sp>
        <p:nvSpPr>
          <p:cNvPr id="15" name="正方形/長方形 14">
            <a:extLst>
              <a:ext uri="{FF2B5EF4-FFF2-40B4-BE49-F238E27FC236}">
                <a16:creationId xmlns:a16="http://schemas.microsoft.com/office/drawing/2014/main" id="{0D5B178F-06E2-9748-92F7-0D841CE3D3A7}"/>
              </a:ext>
            </a:extLst>
          </p:cNvPr>
          <p:cNvSpPr/>
          <p:nvPr/>
        </p:nvSpPr>
        <p:spPr>
          <a:xfrm>
            <a:off x="280621" y="165484"/>
            <a:ext cx="3717684" cy="830997"/>
          </a:xfrm>
          <a:prstGeom prst="rect">
            <a:avLst/>
          </a:prstGeom>
        </p:spPr>
        <p:txBody>
          <a:bodyPr wrap="none">
            <a:spAutoFit/>
          </a:bodyPr>
          <a:lstStyle/>
          <a:p>
            <a:r>
              <a:rPr kumimoji="1" lang="ja-JP" altLang="en-US" sz="1600" b="1" spc="-150">
                <a:latin typeface="SoukouMincho" panose="02000600000000000000" pitchFamily="2" charset="-128"/>
                <a:ea typeface="SoukouMincho" panose="02000600000000000000" pitchFamily="2" charset="-128"/>
              </a:rPr>
              <a:t>築</a:t>
            </a:r>
            <a:r>
              <a:rPr kumimoji="1" lang="en-US" altLang="ja-JP" sz="1600" b="1" spc="-150" dirty="0">
                <a:latin typeface="SoukouMincho" panose="02000600000000000000" pitchFamily="2" charset="-128"/>
                <a:ea typeface="SoukouMincho" panose="02000600000000000000" pitchFamily="2" charset="-128"/>
              </a:rPr>
              <a:t>30〜40</a:t>
            </a:r>
            <a:r>
              <a:rPr kumimoji="1" lang="ja-JP" altLang="en-US" sz="1600" b="1" spc="-150">
                <a:latin typeface="SoukouMincho" panose="02000600000000000000" pitchFamily="2" charset="-128"/>
                <a:ea typeface="SoukouMincho" panose="02000600000000000000" pitchFamily="2" charset="-128"/>
              </a:rPr>
              <a:t>年の家に住んでいる</a:t>
            </a:r>
            <a:br>
              <a:rPr kumimoji="1" lang="en-US" altLang="ja-JP" sz="1600" b="1" spc="-150" dirty="0">
                <a:latin typeface="SoukouMincho" panose="02000600000000000000" pitchFamily="2" charset="-128"/>
                <a:ea typeface="SoukouMincho" panose="02000600000000000000" pitchFamily="2" charset="-128"/>
              </a:rPr>
            </a:br>
            <a:r>
              <a:rPr kumimoji="1" lang="ja-JP" altLang="en-US" sz="1600" b="1" spc="-150">
                <a:latin typeface="SoukouMincho" panose="02000600000000000000" pitchFamily="2" charset="-128"/>
                <a:ea typeface="SoukouMincho" panose="02000600000000000000" pitchFamily="2" charset="-128"/>
              </a:rPr>
              <a:t>現在リフォームを検討・将来リフォームを</a:t>
            </a:r>
            <a:endParaRPr kumimoji="1" lang="en-US" altLang="ja-JP" sz="1600" b="1" spc="-150" dirty="0">
              <a:latin typeface="SoukouMincho" panose="02000600000000000000" pitchFamily="2" charset="-128"/>
              <a:ea typeface="SoukouMincho" panose="02000600000000000000" pitchFamily="2" charset="-128"/>
            </a:endParaRPr>
          </a:p>
          <a:p>
            <a:r>
              <a:rPr kumimoji="1" lang="ja-JP" altLang="en-US" sz="1600" b="1" spc="-150">
                <a:latin typeface="SoukouMincho" panose="02000600000000000000" pitchFamily="2" charset="-128"/>
                <a:ea typeface="SoukouMincho" panose="02000600000000000000" pitchFamily="2" charset="-128"/>
              </a:rPr>
              <a:t>考えているあなたのための</a:t>
            </a:r>
          </a:p>
        </p:txBody>
      </p:sp>
      <p:pic>
        <p:nvPicPr>
          <p:cNvPr id="18" name="図 17">
            <a:extLst>
              <a:ext uri="{FF2B5EF4-FFF2-40B4-BE49-F238E27FC236}">
                <a16:creationId xmlns:a16="http://schemas.microsoft.com/office/drawing/2014/main" id="{65903998-3520-E749-A311-BD73633596E8}"/>
              </a:ext>
            </a:extLst>
          </p:cNvPr>
          <p:cNvPicPr>
            <a:picLocks noChangeAspect="1"/>
          </p:cNvPicPr>
          <p:nvPr/>
        </p:nvPicPr>
        <p:blipFill rotWithShape="1">
          <a:blip r:embed="rId6"/>
          <a:srcRect t="26550" r="18727"/>
          <a:stretch/>
        </p:blipFill>
        <p:spPr>
          <a:xfrm>
            <a:off x="5064395" y="-40464"/>
            <a:ext cx="1793606" cy="1620977"/>
          </a:xfrm>
          <a:prstGeom prst="rect">
            <a:avLst/>
          </a:prstGeom>
        </p:spPr>
      </p:pic>
      <p:pic>
        <p:nvPicPr>
          <p:cNvPr id="27" name="図 26">
            <a:extLst>
              <a:ext uri="{FF2B5EF4-FFF2-40B4-BE49-F238E27FC236}">
                <a16:creationId xmlns:a16="http://schemas.microsoft.com/office/drawing/2014/main" id="{F89A4DE4-7DFE-144F-B371-2304AA777A7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438" b="97983" l="5882" r="96045">
                        <a14:foregroundMark x1="32657" y1="56700" x2="32657" y2="56700"/>
                        <a14:foregroundMark x1="31339" y1="52089" x2="31339" y2="52089"/>
                        <a14:foregroundMark x1="31339" y1="47550" x2="31339" y2="47550"/>
                        <a14:foregroundMark x1="34584" y1="47695" x2="34584" y2="47695"/>
                        <a14:foregroundMark x1="40771" y1="51081" x2="40771" y2="51081"/>
                        <a14:foregroundMark x1="45740" y1="56700" x2="45740" y2="56700"/>
                        <a14:foregroundMark x1="48986" y1="54395" x2="48986" y2="54395"/>
                        <a14:foregroundMark x1="33570" y1="53530" x2="33570" y2="53530"/>
                        <a14:foregroundMark x1="30629" y1="48559" x2="30629" y2="48559"/>
                        <a14:foregroundMark x1="38844" y1="55115" x2="38844" y2="55115"/>
                        <a14:foregroundMark x1="22008" y1="57061" x2="22008" y2="57061"/>
                        <a14:foregroundMark x1="24645" y1="52666" x2="24645" y2="52666"/>
                        <a14:foregroundMark x1="15822" y1="61095" x2="15822" y2="61095"/>
                        <a14:foregroundMark x1="9838" y1="62680" x2="9838" y2="62680"/>
                        <a14:foregroundMark x1="11359" y1="59150" x2="11359" y2="59150"/>
                        <a14:foregroundMark x1="53144" y1="61095" x2="53144" y2="61095"/>
                        <a14:foregroundMark x1="56389" y1="67795" x2="56389" y2="67795"/>
                        <a14:foregroundMark x1="55680" y1="71614" x2="55680" y2="71614"/>
                        <a14:foregroundMark x1="58621" y1="75144" x2="58621" y2="75144"/>
                        <a14:foregroundMark x1="58316" y1="77089" x2="58316" y2="77089"/>
                        <a14:foregroundMark x1="62069" y1="80980" x2="62069" y2="80980"/>
                        <a14:foregroundMark x1="52434" y1="56700" x2="52434" y2="56700"/>
                        <a14:foregroundMark x1="26166" y1="57709" x2="26166" y2="57709"/>
                        <a14:foregroundMark x1="22211" y1="52450" x2="22211" y2="52450"/>
                        <a14:foregroundMark x1="83063" y1="77954" x2="83063" y2="77954"/>
                        <a14:foregroundMark x1="93509" y1="85159" x2="93509" y2="85159"/>
                        <a14:foregroundMark x1="96247" y1="91643" x2="96247" y2="91643"/>
                        <a14:foregroundMark x1="82860" y1="82349" x2="82860" y2="82349"/>
                        <a14:foregroundMark x1="45233" y1="53314" x2="45233" y2="53314"/>
                        <a14:foregroundMark x1="24442" y1="49856" x2="24442" y2="49856"/>
                        <a14:foregroundMark x1="14807" y1="57925" x2="14807" y2="57925"/>
                        <a14:foregroundMark x1="17748" y1="59654" x2="17748" y2="59654"/>
                        <a14:foregroundMark x1="30122" y1="62320" x2="30122" y2="62320"/>
                        <a14:foregroundMark x1="33367" y1="68804" x2="33367" y2="68804"/>
                        <a14:foregroundMark x1="43712" y1="76585" x2="43712" y2="76585"/>
                        <a14:foregroundMark x1="50203" y1="85014" x2="50203" y2="85014"/>
                        <a14:foregroundMark x1="50406" y1="86744" x2="50406" y2="86744"/>
                        <a14:foregroundMark x1="58316" y1="91859" x2="58316" y2="91859"/>
                        <a14:foregroundMark x1="61866" y1="89193" x2="61866" y2="89193"/>
                        <a14:foregroundMark x1="67546" y1="96974" x2="67546" y2="96974"/>
                        <a14:foregroundMark x1="69473" y1="88689" x2="69473" y2="88689"/>
                        <a14:foregroundMark x1="83367" y1="75144" x2="83367" y2="75144"/>
                        <a14:foregroundMark x1="68763" y1="88833" x2="68763" y2="88833"/>
                        <a14:foregroundMark x1="71704" y1="93444" x2="71704" y2="93444"/>
                        <a14:foregroundMark x1="72921" y1="96254" x2="72921" y2="96254"/>
                        <a14:foregroundMark x1="23732" y1="72334" x2="23732" y2="72334"/>
                        <a14:foregroundMark x1="10041" y1="68300" x2="10041" y2="68300"/>
                        <a14:foregroundMark x1="6897" y1="62464" x2="6897" y2="62464"/>
                        <a14:foregroundMark x1="12069" y1="68084" x2="12069" y2="68084"/>
                        <a14:foregroundMark x1="22414" y1="67939" x2="22414" y2="67939"/>
                        <a14:foregroundMark x1="11055" y1="76729" x2="11055" y2="76729"/>
                        <a14:foregroundMark x1="17241" y1="83429" x2="17241" y2="83429"/>
                        <a14:foregroundMark x1="19473" y1="89769" x2="19473" y2="89769"/>
                        <a14:foregroundMark x1="28398" y1="91859" x2="28398" y2="91859"/>
                        <a14:foregroundMark x1="35598" y1="92723" x2="35598" y2="92723"/>
                        <a14:foregroundMark x1="37525" y1="88689" x2="37525" y2="88689"/>
                        <a14:foregroundMark x1="44219" y1="92003" x2="44219" y2="92003"/>
                        <a14:foregroundMark x1="17546" y1="95029" x2="17546" y2="95029"/>
                        <a14:foregroundMark x1="12069" y1="88184" x2="12069" y2="88184"/>
                        <a14:foregroundMark x1="13996" y1="91138" x2="13996" y2="91138"/>
                        <a14:foregroundMark x1="21704" y1="95029" x2="21704" y2="95029"/>
                        <a14:foregroundMark x1="18458" y1="97983" x2="18458" y2="97983"/>
                        <a14:foregroundMark x1="13793" y1="97839" x2="13793" y2="97839"/>
                        <a14:foregroundMark x1="9838" y1="89193" x2="9838" y2="89193"/>
                        <a14:foregroundMark x1="18256" y1="75865" x2="18256" y2="75865"/>
                        <a14:foregroundMark x1="5882" y1="70893" x2="5882" y2="70893"/>
                        <a14:foregroundMark x1="82353" y1="79539" x2="82353" y2="79539"/>
                        <a14:foregroundMark x1="68966" y1="50504" x2="68966" y2="50504"/>
                        <a14:foregroundMark x1="68966" y1="50144" x2="68966" y2="50144"/>
                        <a14:foregroundMark x1="69270" y1="50360" x2="69270" y2="50360"/>
                        <a14:foregroundMark x1="70284" y1="51081" x2="70284" y2="51081"/>
                        <a14:foregroundMark x1="70994" y1="51945" x2="70994" y2="51945"/>
                        <a14:foregroundMark x1="72008" y1="52810" x2="72008" y2="52810"/>
                        <a14:foregroundMark x1="55375" y1="10951" x2="55375" y2="10951"/>
                        <a14:foregroundMark x1="80832" y1="71110" x2="80832" y2="71110"/>
                      </a14:backgroundRemoval>
                    </a14:imgEffect>
                  </a14:imgLayer>
                </a14:imgProps>
              </a:ext>
            </a:extLst>
          </a:blip>
          <a:srcRect t="1" b="23702"/>
          <a:stretch/>
        </p:blipFill>
        <p:spPr>
          <a:xfrm flipH="1">
            <a:off x="5123751" y="1026756"/>
            <a:ext cx="1684251" cy="1773501"/>
          </a:xfrm>
          <a:prstGeom prst="rect">
            <a:avLst/>
          </a:prstGeom>
          <a:effectLst>
            <a:glow rad="127000">
              <a:schemeClr val="bg1"/>
            </a:glow>
            <a:outerShdw blurRad="50800" dist="38100" dir="10800000" algn="r" rotWithShape="0">
              <a:prstClr val="black">
                <a:alpha val="40000"/>
              </a:prstClr>
            </a:outerShdw>
          </a:effectLst>
        </p:spPr>
      </p:pic>
      <p:cxnSp>
        <p:nvCxnSpPr>
          <p:cNvPr id="4" name="直線コネクタ 3">
            <a:extLst>
              <a:ext uri="{FF2B5EF4-FFF2-40B4-BE49-F238E27FC236}">
                <a16:creationId xmlns:a16="http://schemas.microsoft.com/office/drawing/2014/main" id="{90126E19-1276-301B-BB1D-DD0034F470F1}"/>
              </a:ext>
            </a:extLst>
          </p:cNvPr>
          <p:cNvCxnSpPr/>
          <p:nvPr/>
        </p:nvCxnSpPr>
        <p:spPr>
          <a:xfrm flipV="1">
            <a:off x="2286419" y="3724380"/>
            <a:ext cx="1532631" cy="32425"/>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8FECB49D-9BB4-0840-AC2E-E2DFE8FF0C65}"/>
              </a:ext>
            </a:extLst>
          </p:cNvPr>
          <p:cNvSpPr/>
          <p:nvPr/>
        </p:nvSpPr>
        <p:spPr>
          <a:xfrm>
            <a:off x="319716" y="3357291"/>
            <a:ext cx="6473791" cy="830997"/>
          </a:xfrm>
          <a:prstGeom prst="rect">
            <a:avLst/>
          </a:prstGeom>
        </p:spPr>
        <p:txBody>
          <a:bodyPr wrap="square">
            <a:spAutoFit/>
          </a:bodyPr>
          <a:lstStyle/>
          <a:p>
            <a:r>
              <a:rPr kumimoji="1" lang="ja-JP" altLang="en-US" sz="1200">
                <a:latin typeface="SoukouMincho" panose="02000600000000000000" pitchFamily="2" charset="-128"/>
                <a:ea typeface="SoukouMincho" panose="02000600000000000000" pitchFamily="2" charset="-128"/>
              </a:rPr>
              <a:t>今までは新築ばかりだった補助金。</a:t>
            </a:r>
            <a:r>
              <a:rPr kumimoji="1" lang="ja-JP" altLang="en-US" sz="1200" b="1">
                <a:latin typeface="SoukouMincho" panose="02000600000000000000" pitchFamily="2" charset="-128"/>
                <a:ea typeface="SoukouMincho" panose="02000600000000000000" pitchFamily="2" charset="-128"/>
              </a:rPr>
              <a:t>地球温暖化対策のため</a:t>
            </a:r>
            <a:r>
              <a:rPr kumimoji="1" lang="ja-JP" altLang="en-US" sz="1200">
                <a:latin typeface="SoukouMincho" panose="02000600000000000000" pitchFamily="2" charset="-128"/>
                <a:ea typeface="SoukouMincho" panose="02000600000000000000" pitchFamily="2" charset="-128"/>
              </a:rPr>
              <a:t>、</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国土交通省や経済産業省</a:t>
            </a:r>
            <a:r>
              <a:rPr kumimoji="1" lang="ja-JP" altLang="en-US" sz="1200" b="1">
                <a:latin typeface="SoukouMincho" panose="02000600000000000000" pitchFamily="2" charset="-128"/>
                <a:ea typeface="SoukouMincho" panose="02000600000000000000" pitchFamily="2" charset="-128"/>
              </a:rPr>
              <a:t>も既存住宅の性能アップに着手</a:t>
            </a:r>
            <a:r>
              <a:rPr kumimoji="1" lang="ja-JP" altLang="en-US" sz="1200">
                <a:latin typeface="SoukouMincho" panose="02000600000000000000" pitchFamily="2" charset="-128"/>
                <a:ea typeface="SoukouMincho" panose="02000600000000000000" pitchFamily="2" charset="-128"/>
              </a:rPr>
              <a:t>。</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その政策で、今住んでらっしゃる</a:t>
            </a:r>
            <a:r>
              <a:rPr kumimoji="1" lang="ja-JP" altLang="en-US" sz="1200" b="1">
                <a:latin typeface="SoukouMincho" panose="02000600000000000000" pitchFamily="2" charset="-128"/>
                <a:ea typeface="SoukouMincho" panose="02000600000000000000" pitchFamily="2" charset="-128"/>
              </a:rPr>
              <a:t>家のリフォームに最大</a:t>
            </a:r>
            <a:r>
              <a:rPr kumimoji="1" lang="en-US" altLang="ja-JP" sz="1200" b="1" dirty="0">
                <a:latin typeface="SoukouMincho" panose="02000600000000000000" pitchFamily="2" charset="-128"/>
                <a:ea typeface="SoukouMincho" panose="02000600000000000000" pitchFamily="2" charset="-128"/>
              </a:rPr>
              <a:t>400</a:t>
            </a:r>
            <a:r>
              <a:rPr kumimoji="1" lang="ja-JP" altLang="en-US" sz="1200" b="1">
                <a:latin typeface="SoukouMincho" panose="02000600000000000000" pitchFamily="2" charset="-128"/>
                <a:ea typeface="SoukouMincho" panose="02000600000000000000" pitchFamily="2" charset="-128"/>
              </a:rPr>
              <a:t>万円の補助金</a:t>
            </a:r>
            <a:r>
              <a:rPr kumimoji="1" lang="ja-JP" altLang="en-US" sz="1200">
                <a:latin typeface="SoukouMincho" panose="02000600000000000000" pitchFamily="2" charset="-128"/>
                <a:ea typeface="SoukouMincho" panose="02000600000000000000" pitchFamily="2" charset="-128"/>
              </a:rPr>
              <a:t>が受けられます。</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断熱リフォームで、あなたの生活がどう変わるのか、</a:t>
            </a:r>
            <a:r>
              <a:rPr kumimoji="1" lang="ja-JP" altLang="en-US" sz="1200" b="1">
                <a:latin typeface="SoukouMincho" panose="02000600000000000000" pitchFamily="2" charset="-128"/>
                <a:ea typeface="SoukouMincho" panose="02000600000000000000" pitchFamily="2" charset="-128"/>
              </a:rPr>
              <a:t>裏面をご覧ください</a:t>
            </a:r>
            <a:endParaRPr kumimoji="1" lang="en-US" altLang="ja-JP" sz="1200" dirty="0">
              <a:latin typeface="SoukouMincho" panose="02000600000000000000" pitchFamily="2" charset="-128"/>
              <a:ea typeface="SoukouMincho" panose="02000600000000000000" pitchFamily="2" charset="-128"/>
            </a:endParaRPr>
          </a:p>
        </p:txBody>
      </p:sp>
      <p:pic>
        <p:nvPicPr>
          <p:cNvPr id="34" name="図 33">
            <a:extLst>
              <a:ext uri="{FF2B5EF4-FFF2-40B4-BE49-F238E27FC236}">
                <a16:creationId xmlns:a16="http://schemas.microsoft.com/office/drawing/2014/main" id="{6111D856-A41E-694D-AF88-5FF20F41A82F}"/>
              </a:ext>
            </a:extLst>
          </p:cNvPr>
          <p:cNvPicPr>
            <a:picLocks noChangeAspect="1"/>
          </p:cNvPicPr>
          <p:nvPr/>
        </p:nvPicPr>
        <p:blipFill>
          <a:blip r:embed="rId9">
            <a:alphaModFix amt="70000"/>
          </a:blip>
          <a:stretch>
            <a:fillRect/>
          </a:stretch>
        </p:blipFill>
        <p:spPr>
          <a:xfrm>
            <a:off x="4664970" y="2572989"/>
            <a:ext cx="2209800" cy="1165637"/>
          </a:xfrm>
          <a:prstGeom prst="rect">
            <a:avLst/>
          </a:prstGeom>
        </p:spPr>
      </p:pic>
      <p:sp>
        <p:nvSpPr>
          <p:cNvPr id="35" name="正方形/長方形 34">
            <a:extLst>
              <a:ext uri="{FF2B5EF4-FFF2-40B4-BE49-F238E27FC236}">
                <a16:creationId xmlns:a16="http://schemas.microsoft.com/office/drawing/2014/main" id="{E0D8F53C-C9D8-7E48-9F03-2A8BB6A9CD8D}"/>
              </a:ext>
            </a:extLst>
          </p:cNvPr>
          <p:cNvSpPr/>
          <p:nvPr/>
        </p:nvSpPr>
        <p:spPr>
          <a:xfrm>
            <a:off x="4687213" y="2613354"/>
            <a:ext cx="2170787" cy="861774"/>
          </a:xfrm>
          <a:prstGeom prst="rect">
            <a:avLst/>
          </a:prstGeom>
        </p:spPr>
        <p:txBody>
          <a:bodyPr wrap="none">
            <a:spAutoFit/>
          </a:bodyPr>
          <a:lstStyle/>
          <a:p>
            <a:pPr algn="ctr"/>
            <a:r>
              <a:rPr kumimoji="1" lang="ja-JP" altLang="en-US" sz="1000">
                <a:latin typeface="SoukouMincho" panose="02000600000000000000" pitchFamily="2" charset="-128"/>
                <a:ea typeface="SoukouMincho" panose="02000600000000000000" pitchFamily="2" charset="-128"/>
              </a:rPr>
              <a:t>■セミナー講師■</a:t>
            </a:r>
            <a:endParaRPr kumimoji="1" lang="en-US" altLang="ja-JP" sz="1000" dirty="0">
              <a:latin typeface="SoukouMincho" panose="02000600000000000000" pitchFamily="2" charset="-128"/>
              <a:ea typeface="SoukouMincho" panose="02000600000000000000" pitchFamily="2" charset="-128"/>
            </a:endParaRPr>
          </a:p>
          <a:p>
            <a:pPr algn="ctr"/>
            <a:r>
              <a:rPr kumimoji="1" lang="ja-JP" altLang="en-US" sz="1000">
                <a:latin typeface="SoukouMincho" panose="02000600000000000000" pitchFamily="2" charset="-128"/>
                <a:ea typeface="SoukouMincho" panose="02000600000000000000" pitchFamily="2" charset="-128"/>
              </a:rPr>
              <a:t>住生活コンサルタント</a:t>
            </a:r>
            <a:endParaRPr kumimoji="1" lang="en-US" altLang="ja-JP" sz="1000" dirty="0">
              <a:latin typeface="SoukouMincho" panose="02000600000000000000" pitchFamily="2" charset="-128"/>
              <a:ea typeface="SoukouMincho" panose="02000600000000000000" pitchFamily="2" charset="-128"/>
            </a:endParaRPr>
          </a:p>
          <a:p>
            <a:pPr algn="ctr"/>
            <a:r>
              <a:rPr kumimoji="1" lang="en-US" altLang="ja-JP" sz="1000" dirty="0">
                <a:latin typeface="SoukouMincho" panose="02000600000000000000" pitchFamily="2" charset="-128"/>
                <a:ea typeface="SoukouMincho" panose="02000600000000000000" pitchFamily="2" charset="-128"/>
              </a:rPr>
              <a:t>CFP/</a:t>
            </a:r>
            <a:r>
              <a:rPr kumimoji="1" lang="ja-JP" altLang="en-US" sz="1000">
                <a:latin typeface="SoukouMincho" panose="02000600000000000000" pitchFamily="2" charset="-128"/>
                <a:ea typeface="SoukouMincho" panose="02000600000000000000" pitchFamily="2" charset="-128"/>
              </a:rPr>
              <a:t>ファイナンシャルプランナー</a:t>
            </a:r>
            <a:endParaRPr kumimoji="1" lang="en-US" altLang="ja-JP" sz="1000" dirty="0">
              <a:latin typeface="SoukouMincho" panose="02000600000000000000" pitchFamily="2" charset="-128"/>
              <a:ea typeface="SoukouMincho" panose="02000600000000000000" pitchFamily="2" charset="-128"/>
            </a:endParaRPr>
          </a:p>
          <a:p>
            <a:pPr algn="ctr"/>
            <a:r>
              <a:rPr kumimoji="1" lang="ja-JP" altLang="en-US" sz="1000">
                <a:latin typeface="SoukouMincho" panose="02000600000000000000" pitchFamily="2" charset="-128"/>
                <a:ea typeface="SoukouMincho" panose="02000600000000000000" pitchFamily="2" charset="-128"/>
              </a:rPr>
              <a:t>エルアールコンサルティング</a:t>
            </a:r>
            <a:endParaRPr kumimoji="1" lang="en-US" altLang="ja-JP" sz="1000" dirty="0">
              <a:latin typeface="SoukouMincho" panose="02000600000000000000" pitchFamily="2" charset="-128"/>
              <a:ea typeface="SoukouMincho" panose="02000600000000000000" pitchFamily="2" charset="-128"/>
            </a:endParaRPr>
          </a:p>
          <a:p>
            <a:r>
              <a:rPr kumimoji="1" lang="ja-JP" altLang="en-US" sz="1000">
                <a:latin typeface="SoukouMincho" panose="02000600000000000000" pitchFamily="2" charset="-128"/>
                <a:ea typeface="SoukouMincho" panose="02000600000000000000" pitchFamily="2" charset="-128"/>
              </a:rPr>
              <a:t>　株式会社代表　吉川浩一</a:t>
            </a:r>
            <a:endParaRPr kumimoji="1" lang="en-US" altLang="ja-JP" sz="1000" dirty="0">
              <a:latin typeface="SoukouMincho" panose="02000600000000000000" pitchFamily="2" charset="-128"/>
              <a:ea typeface="SoukouMincho" panose="02000600000000000000" pitchFamily="2" charset="-128"/>
            </a:endParaRPr>
          </a:p>
        </p:txBody>
      </p:sp>
      <p:pic>
        <p:nvPicPr>
          <p:cNvPr id="54" name="図 53">
            <a:extLst>
              <a:ext uri="{FF2B5EF4-FFF2-40B4-BE49-F238E27FC236}">
                <a16:creationId xmlns:a16="http://schemas.microsoft.com/office/drawing/2014/main" id="{E3528830-5321-7847-A699-DC74F7DFA821}"/>
              </a:ext>
            </a:extLst>
          </p:cNvPr>
          <p:cNvPicPr>
            <a:picLocks noChangeAspect="1"/>
          </p:cNvPicPr>
          <p:nvPr/>
        </p:nvPicPr>
        <p:blipFill>
          <a:blip r:embed="rId10"/>
          <a:stretch>
            <a:fillRect/>
          </a:stretch>
        </p:blipFill>
        <p:spPr>
          <a:xfrm>
            <a:off x="6466246" y="3315308"/>
            <a:ext cx="301615" cy="290513"/>
          </a:xfrm>
          <a:prstGeom prst="rect">
            <a:avLst/>
          </a:prstGeom>
        </p:spPr>
      </p:pic>
      <p:sp>
        <p:nvSpPr>
          <p:cNvPr id="55" name="正方形/長方形 54">
            <a:extLst>
              <a:ext uri="{FF2B5EF4-FFF2-40B4-BE49-F238E27FC236}">
                <a16:creationId xmlns:a16="http://schemas.microsoft.com/office/drawing/2014/main" id="{FEFAE4C5-B38B-1D4B-A26A-B49F7A38CC2D}"/>
              </a:ext>
            </a:extLst>
          </p:cNvPr>
          <p:cNvSpPr/>
          <p:nvPr/>
        </p:nvSpPr>
        <p:spPr>
          <a:xfrm>
            <a:off x="5469150" y="3412688"/>
            <a:ext cx="1005403" cy="215444"/>
          </a:xfrm>
          <a:prstGeom prst="rect">
            <a:avLst/>
          </a:prstGeom>
        </p:spPr>
        <p:txBody>
          <a:bodyPr wrap="none">
            <a:spAutoFit/>
          </a:bodyPr>
          <a:lstStyle/>
          <a:p>
            <a:r>
              <a:rPr kumimoji="1" lang="ja-JP" altLang="en-US" sz="800">
                <a:latin typeface="SoukouMincho" panose="02000600000000000000" pitchFamily="2" charset="-128"/>
                <a:ea typeface="SoukouMincho" panose="02000600000000000000" pitchFamily="2" charset="-128"/>
              </a:rPr>
              <a:t>詳しくはこちら→</a:t>
            </a:r>
            <a:endParaRPr lang="ja-JP" altLang="en-US" sz="800"/>
          </a:p>
        </p:txBody>
      </p:sp>
      <p:sp>
        <p:nvSpPr>
          <p:cNvPr id="38" name="正方形/長方形 37">
            <a:extLst>
              <a:ext uri="{FF2B5EF4-FFF2-40B4-BE49-F238E27FC236}">
                <a16:creationId xmlns:a16="http://schemas.microsoft.com/office/drawing/2014/main" id="{8E02F558-4E28-9B4A-A7FB-8DE3B49F8230}"/>
              </a:ext>
            </a:extLst>
          </p:cNvPr>
          <p:cNvSpPr/>
          <p:nvPr/>
        </p:nvSpPr>
        <p:spPr>
          <a:xfrm>
            <a:off x="295979" y="6777264"/>
            <a:ext cx="6285698" cy="830997"/>
          </a:xfrm>
          <a:prstGeom prst="rect">
            <a:avLst/>
          </a:prstGeom>
        </p:spPr>
        <p:txBody>
          <a:bodyPr wrap="square">
            <a:spAutoFit/>
          </a:bodyPr>
          <a:lstStyle/>
          <a:p>
            <a:r>
              <a:rPr kumimoji="1" lang="ja-JP" altLang="en-US" sz="1200">
                <a:latin typeface="SoukouMincho" panose="02000600000000000000" pitchFamily="2" charset="-128"/>
                <a:ea typeface="SoukouMincho" panose="02000600000000000000" pitchFamily="2" charset="-128"/>
              </a:rPr>
              <a:t>受けられる補助金は、地域やリフォームの内容や規模によっても違います。</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また、申請に期限もあり、しっかり内容を把握しておかないと受けられません。</a:t>
            </a:r>
            <a:br>
              <a:rPr kumimoji="1" lang="en-US" altLang="ja-JP" sz="1200" dirty="0">
                <a:latin typeface="SoukouMincho" panose="02000600000000000000" pitchFamily="2" charset="-128"/>
                <a:ea typeface="SoukouMincho" panose="02000600000000000000" pitchFamily="2" charset="-128"/>
              </a:rPr>
            </a:br>
            <a:r>
              <a:rPr kumimoji="1" lang="ja-JP" altLang="en-US" sz="1200">
                <a:latin typeface="SoukouMincho" panose="02000600000000000000" pitchFamily="2" charset="-128"/>
                <a:ea typeface="SoukouMincho" panose="02000600000000000000" pitchFamily="2" charset="-128"/>
              </a:rPr>
              <a:t>この補助金セミナーを受けていただければ、どんな工事でどのくらいの補助金が受けられるのか、申請方法・スケジュールなどもわかりやすく、詳しくご説明させていただきます。</a:t>
            </a:r>
            <a:endParaRPr kumimoji="1" lang="en-US" altLang="ja-JP" sz="1200" dirty="0">
              <a:latin typeface="SoukouMincho" panose="02000600000000000000" pitchFamily="2" charset="-128"/>
              <a:ea typeface="SoukouMincho" panose="02000600000000000000" pitchFamily="2" charset="-128"/>
            </a:endParaRPr>
          </a:p>
        </p:txBody>
      </p:sp>
      <p:sp>
        <p:nvSpPr>
          <p:cNvPr id="47" name="角丸四角形吹き出し 46">
            <a:extLst>
              <a:ext uri="{FF2B5EF4-FFF2-40B4-BE49-F238E27FC236}">
                <a16:creationId xmlns:a16="http://schemas.microsoft.com/office/drawing/2014/main" id="{D3C3B2A1-79DD-DC44-9541-00D1DC9FAC03}"/>
              </a:ext>
            </a:extLst>
          </p:cNvPr>
          <p:cNvSpPr/>
          <p:nvPr/>
        </p:nvSpPr>
        <p:spPr>
          <a:xfrm>
            <a:off x="1827292" y="7973645"/>
            <a:ext cx="4730203" cy="1050341"/>
          </a:xfrm>
          <a:prstGeom prst="wedgeRoundRectCallout">
            <a:avLst>
              <a:gd name="adj1" fmla="val -54253"/>
              <a:gd name="adj2" fmla="val 7276"/>
              <a:gd name="adj3"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8983F699-738F-994A-A890-666A6EF30576}"/>
              </a:ext>
            </a:extLst>
          </p:cNvPr>
          <p:cNvSpPr/>
          <p:nvPr/>
        </p:nvSpPr>
        <p:spPr>
          <a:xfrm>
            <a:off x="6369870" y="8734545"/>
            <a:ext cx="415498" cy="369332"/>
          </a:xfrm>
          <a:prstGeom prst="rect">
            <a:avLst/>
          </a:prstGeom>
        </p:spPr>
        <p:txBody>
          <a:bodyPr wrap="none">
            <a:spAutoFit/>
          </a:bodyPr>
          <a:lstStyle/>
          <a:p>
            <a:r>
              <a:rPr kumimoji="1" lang="ja-JP" altLang="en-US" b="1">
                <a:latin typeface="SoukouMincho" panose="02000600000000000000" pitchFamily="2" charset="-128"/>
                <a:ea typeface="SoukouMincho" panose="02000600000000000000" pitchFamily="2" charset="-128"/>
              </a:rPr>
              <a:t>→</a:t>
            </a:r>
            <a:endParaRPr lang="ja-JP" altLang="en-US"/>
          </a:p>
        </p:txBody>
      </p:sp>
      <p:pic>
        <p:nvPicPr>
          <p:cNvPr id="33" name="図 32">
            <a:extLst>
              <a:ext uri="{FF2B5EF4-FFF2-40B4-BE49-F238E27FC236}">
                <a16:creationId xmlns:a16="http://schemas.microsoft.com/office/drawing/2014/main" id="{A7CD4F1D-25B9-5640-A901-4776F0B7B3A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950" b="98555" l="10000" r="90000">
                        <a14:foregroundMark x1="39455" y1="37021" x2="39455" y2="37021"/>
                        <a14:foregroundMark x1="50248" y1="37021" x2="50248" y2="37021"/>
                        <a14:foregroundMark x1="56881" y1="95275" x2="56881" y2="95275"/>
                        <a14:foregroundMark x1="70594" y1="98555" x2="70594" y2="98555"/>
                        <a14:foregroundMark x1="39455" y1="36076" x2="39455" y2="36076"/>
                        <a14:foregroundMark x1="46089" y1="78488" x2="46089" y2="78488"/>
                        <a14:foregroundMark x1="44455" y1="84547" x2="44455" y2="84547"/>
                        <a14:foregroundMark x1="46931" y1="77543" x2="46931" y2="77543"/>
                        <a14:foregroundMark x1="41931" y1="76654" x2="41931" y2="76654"/>
                        <a14:foregroundMark x1="46089" y1="77098" x2="46089" y2="77098"/>
                        <a14:foregroundMark x1="44455" y1="83602" x2="44455" y2="83602"/>
                        <a14:foregroundMark x1="48614" y1="75709" x2="48614" y2="75709"/>
                        <a14:foregroundMark x1="46535" y1="80378" x2="46535" y2="80378"/>
                        <a14:foregroundMark x1="42772" y1="76153" x2="42772" y2="76153"/>
                        <a14:foregroundMark x1="44851" y1="84102" x2="44851" y2="84102"/>
                      </a14:backgroundRemoval>
                    </a14:imgEffect>
                  </a14:imgLayer>
                </a14:imgProps>
              </a:ext>
            </a:extLst>
          </a:blip>
          <a:stretch>
            <a:fillRect/>
          </a:stretch>
        </p:blipFill>
        <p:spPr>
          <a:xfrm>
            <a:off x="-4408" y="7400894"/>
            <a:ext cx="1948694" cy="1734531"/>
          </a:xfrm>
          <a:prstGeom prst="rect">
            <a:avLst/>
          </a:prstGeom>
        </p:spPr>
      </p:pic>
      <p:sp>
        <p:nvSpPr>
          <p:cNvPr id="31" name="正方形/長方形 30">
            <a:extLst>
              <a:ext uri="{FF2B5EF4-FFF2-40B4-BE49-F238E27FC236}">
                <a16:creationId xmlns:a16="http://schemas.microsoft.com/office/drawing/2014/main" id="{89114307-E064-F575-3606-0520BFB45AA8}"/>
              </a:ext>
            </a:extLst>
          </p:cNvPr>
          <p:cNvSpPr/>
          <p:nvPr/>
        </p:nvSpPr>
        <p:spPr>
          <a:xfrm>
            <a:off x="2047382" y="4831521"/>
            <a:ext cx="4720479" cy="1569660"/>
          </a:xfrm>
          <a:prstGeom prst="rect">
            <a:avLst/>
          </a:prstGeom>
        </p:spPr>
        <p:txBody>
          <a:bodyPr wrap="square">
            <a:spAutoFit/>
          </a:bodyPr>
          <a:lstStyle/>
          <a:p>
            <a:r>
              <a:rPr kumimoji="1" lang="ja-JP" altLang="en-US" sz="1200">
                <a:latin typeface="SoukouMincho" panose="02000600000000000000" pitchFamily="2" charset="-128"/>
                <a:ea typeface="SoukouMincho" panose="02000600000000000000" pitchFamily="2" charset="-128"/>
              </a:rPr>
              <a:t>実は、日本の家の６７％が無断熱です。昭和の家は隙間だらけ、だから、夏は暑く冬は寒いんですね。</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それにより住環境はもとより空調効率も悪く、住む人にとって</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マイナスがたくさん！</a:t>
            </a:r>
            <a:r>
              <a:rPr kumimoji="1" lang="en-US" altLang="ja-JP" sz="1200" dirty="0">
                <a:latin typeface="SoukouMincho" panose="02000600000000000000" pitchFamily="2" charset="-128"/>
                <a:ea typeface="SoukouMincho" panose="02000600000000000000" pitchFamily="2" charset="-128"/>
              </a:rPr>
              <a:t>CO2</a:t>
            </a:r>
            <a:r>
              <a:rPr kumimoji="1" lang="ja-JP" altLang="en-US" sz="1200">
                <a:latin typeface="SoukouMincho" panose="02000600000000000000" pitchFamily="2" charset="-128"/>
                <a:ea typeface="SoukouMincho" panose="02000600000000000000" pitchFamily="2" charset="-128"/>
              </a:rPr>
              <a:t>もたくさん排出します。</a:t>
            </a:r>
            <a:br>
              <a:rPr kumimoji="1" lang="en-US" altLang="ja-JP" sz="1200" dirty="0">
                <a:latin typeface="SoukouMincho" panose="02000600000000000000" pitchFamily="2" charset="-128"/>
                <a:ea typeface="SoukouMincho" panose="02000600000000000000" pitchFamily="2" charset="-128"/>
              </a:rPr>
            </a:br>
            <a:r>
              <a:rPr kumimoji="1" lang="ja-JP" altLang="en-US" sz="1200">
                <a:latin typeface="SoukouMincho" panose="02000600000000000000" pitchFamily="2" charset="-128"/>
                <a:ea typeface="SoukouMincho" panose="02000600000000000000" pitchFamily="2" charset="-128"/>
              </a:rPr>
              <a:t>それを改善するのが性能アップの断熱リフォームです。</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住む人と地球にやさしい♡</a:t>
            </a:r>
            <a:endParaRPr kumimoji="1" lang="en-US" altLang="ja-JP" sz="1200" dirty="0">
              <a:latin typeface="SoukouMincho" panose="02000600000000000000" pitchFamily="2" charset="-128"/>
              <a:ea typeface="SoukouMincho" panose="02000600000000000000" pitchFamily="2" charset="-128"/>
            </a:endParaRPr>
          </a:p>
          <a:p>
            <a:r>
              <a:rPr kumimoji="1" lang="ja-JP" altLang="en-US" sz="1200">
                <a:latin typeface="SoukouMincho" panose="02000600000000000000" pitchFamily="2" charset="-128"/>
                <a:ea typeface="SoukouMincho" panose="02000600000000000000" pitchFamily="2" charset="-128"/>
              </a:rPr>
              <a:t>国から補助金が出る今がチャンス！あなたも考えてみませんか？</a:t>
            </a:r>
            <a:br>
              <a:rPr kumimoji="1" lang="en-US" altLang="ja-JP" sz="1200" dirty="0">
                <a:latin typeface="SoukouMincho" panose="02000600000000000000" pitchFamily="2" charset="-128"/>
                <a:ea typeface="SoukouMincho" panose="02000600000000000000" pitchFamily="2" charset="-128"/>
              </a:rPr>
            </a:br>
            <a:endParaRPr kumimoji="1" lang="en-US" altLang="ja-JP" sz="1200" dirty="0">
              <a:latin typeface="SoukouMincho" panose="02000600000000000000" pitchFamily="2" charset="-128"/>
              <a:ea typeface="SoukouMincho" panose="02000600000000000000" pitchFamily="2" charset="-128"/>
            </a:endParaRPr>
          </a:p>
        </p:txBody>
      </p:sp>
      <p:grpSp>
        <p:nvGrpSpPr>
          <p:cNvPr id="12" name="グループ化 11">
            <a:extLst>
              <a:ext uri="{FF2B5EF4-FFF2-40B4-BE49-F238E27FC236}">
                <a16:creationId xmlns:a16="http://schemas.microsoft.com/office/drawing/2014/main" id="{3E5B61F8-FF59-4B0C-0BB8-8934348158ED}"/>
              </a:ext>
            </a:extLst>
          </p:cNvPr>
          <p:cNvGrpSpPr/>
          <p:nvPr/>
        </p:nvGrpSpPr>
        <p:grpSpPr>
          <a:xfrm>
            <a:off x="176455" y="1850757"/>
            <a:ext cx="1362050" cy="991707"/>
            <a:chOff x="4121568" y="1141704"/>
            <a:chExt cx="1362050" cy="991707"/>
          </a:xfrm>
        </p:grpSpPr>
        <p:pic>
          <p:nvPicPr>
            <p:cNvPr id="9" name="図 8">
              <a:extLst>
                <a:ext uri="{FF2B5EF4-FFF2-40B4-BE49-F238E27FC236}">
                  <a16:creationId xmlns:a16="http://schemas.microsoft.com/office/drawing/2014/main" id="{6F72BB70-5504-5E90-969C-8489B4CF78A7}"/>
                </a:ext>
              </a:extLst>
            </p:cNvPr>
            <p:cNvPicPr>
              <a:picLocks noChangeAspect="1"/>
            </p:cNvPicPr>
            <p:nvPr/>
          </p:nvPicPr>
          <p:blipFill>
            <a:blip r:embed="rId13"/>
            <a:stretch>
              <a:fillRect/>
            </a:stretch>
          </p:blipFill>
          <p:spPr>
            <a:xfrm>
              <a:off x="4121568" y="1141704"/>
              <a:ext cx="1362050" cy="991707"/>
            </a:xfrm>
            <a:prstGeom prst="rect">
              <a:avLst/>
            </a:prstGeom>
          </p:spPr>
        </p:pic>
        <p:sp>
          <p:nvSpPr>
            <p:cNvPr id="50" name="正方形/長方形 49">
              <a:extLst>
                <a:ext uri="{FF2B5EF4-FFF2-40B4-BE49-F238E27FC236}">
                  <a16:creationId xmlns:a16="http://schemas.microsoft.com/office/drawing/2014/main" id="{E309379A-6E5D-2DC7-6646-653FE902A76D}"/>
                </a:ext>
              </a:extLst>
            </p:cNvPr>
            <p:cNvSpPr/>
            <p:nvPr/>
          </p:nvSpPr>
          <p:spPr>
            <a:xfrm rot="20862086">
              <a:off x="4305294" y="1571121"/>
              <a:ext cx="1040670" cy="307777"/>
            </a:xfrm>
            <a:prstGeom prst="rect">
              <a:avLst/>
            </a:prstGeom>
          </p:spPr>
          <p:txBody>
            <a:bodyPr wrap="none">
              <a:spAutoFit/>
            </a:bodyPr>
            <a:lstStyle/>
            <a:p>
              <a:pPr algn="ctr"/>
              <a:r>
                <a:rPr kumimoji="1" lang="ja-JP" altLang="en-US" sz="1400">
                  <a:solidFill>
                    <a:srgbClr val="562507"/>
                  </a:solidFill>
                  <a:effectLst>
                    <a:outerShdw blurRad="50800" dist="38100" dir="18900000" algn="bl" rotWithShape="0">
                      <a:prstClr val="black">
                        <a:alpha val="40000"/>
                      </a:prstClr>
                    </a:outerShdw>
                  </a:effectLst>
                  <a:latin typeface="Corporate Mincho ver2 Medium" panose="02000600000000000000" pitchFamily="2" charset="-128"/>
                  <a:ea typeface="Corporate Mincho ver2 Medium" panose="02000600000000000000" pitchFamily="2" charset="-128"/>
                </a:rPr>
                <a:t>無料ご招待</a:t>
              </a:r>
            </a:p>
          </p:txBody>
        </p:sp>
      </p:grpSp>
      <p:pic>
        <p:nvPicPr>
          <p:cNvPr id="2" name="図 1">
            <a:extLst>
              <a:ext uri="{FF2B5EF4-FFF2-40B4-BE49-F238E27FC236}">
                <a16:creationId xmlns:a16="http://schemas.microsoft.com/office/drawing/2014/main" id="{DB92EAA3-8ABF-864E-A5DF-CB01E693EEF1}"/>
              </a:ext>
            </a:extLst>
          </p:cNvPr>
          <p:cNvPicPr>
            <a:picLocks noChangeAspect="1"/>
          </p:cNvPicPr>
          <p:nvPr/>
        </p:nvPicPr>
        <p:blipFill>
          <a:blip r:embed="rId14"/>
          <a:stretch>
            <a:fillRect/>
          </a:stretch>
        </p:blipFill>
        <p:spPr>
          <a:xfrm>
            <a:off x="5318853" y="19096"/>
            <a:ext cx="1155700" cy="774700"/>
          </a:xfrm>
          <a:prstGeom prst="rect">
            <a:avLst/>
          </a:prstGeom>
        </p:spPr>
      </p:pic>
      <p:pic>
        <p:nvPicPr>
          <p:cNvPr id="5" name="図 4">
            <a:extLst>
              <a:ext uri="{FF2B5EF4-FFF2-40B4-BE49-F238E27FC236}">
                <a16:creationId xmlns:a16="http://schemas.microsoft.com/office/drawing/2014/main" id="{784348D7-27BC-4F7C-58F8-1B79350D26AC}"/>
              </a:ext>
            </a:extLst>
          </p:cNvPr>
          <p:cNvPicPr>
            <a:picLocks noChangeAspect="1"/>
          </p:cNvPicPr>
          <p:nvPr/>
        </p:nvPicPr>
        <p:blipFill>
          <a:blip r:embed="rId15"/>
          <a:stretch>
            <a:fillRect/>
          </a:stretch>
        </p:blipFill>
        <p:spPr>
          <a:xfrm>
            <a:off x="5100837" y="435517"/>
            <a:ext cx="1917700" cy="927100"/>
          </a:xfrm>
          <a:prstGeom prst="rect">
            <a:avLst/>
          </a:prstGeom>
        </p:spPr>
      </p:pic>
      <p:pic>
        <p:nvPicPr>
          <p:cNvPr id="8" name="図 7">
            <a:extLst>
              <a:ext uri="{FF2B5EF4-FFF2-40B4-BE49-F238E27FC236}">
                <a16:creationId xmlns:a16="http://schemas.microsoft.com/office/drawing/2014/main" id="{16ACAFE8-ABEC-63B3-1C07-E67B42A08EC3}"/>
              </a:ext>
            </a:extLst>
          </p:cNvPr>
          <p:cNvPicPr>
            <a:picLocks noChangeAspect="1"/>
          </p:cNvPicPr>
          <p:nvPr/>
        </p:nvPicPr>
        <p:blipFill>
          <a:blip r:embed="rId16"/>
          <a:stretch>
            <a:fillRect/>
          </a:stretch>
        </p:blipFill>
        <p:spPr>
          <a:xfrm>
            <a:off x="2500137" y="1526868"/>
            <a:ext cx="3214802" cy="726890"/>
          </a:xfrm>
          <a:prstGeom prst="rect">
            <a:avLst/>
          </a:prstGeom>
        </p:spPr>
      </p:pic>
      <p:pic>
        <p:nvPicPr>
          <p:cNvPr id="17" name="図 16">
            <a:extLst>
              <a:ext uri="{FF2B5EF4-FFF2-40B4-BE49-F238E27FC236}">
                <a16:creationId xmlns:a16="http://schemas.microsoft.com/office/drawing/2014/main" id="{A04AC272-0B17-1D5B-D569-577AA3132153}"/>
              </a:ext>
            </a:extLst>
          </p:cNvPr>
          <p:cNvPicPr>
            <a:picLocks noChangeAspect="1"/>
          </p:cNvPicPr>
          <p:nvPr/>
        </p:nvPicPr>
        <p:blipFill>
          <a:blip r:embed="rId17"/>
          <a:stretch>
            <a:fillRect/>
          </a:stretch>
        </p:blipFill>
        <p:spPr>
          <a:xfrm>
            <a:off x="277346" y="3009813"/>
            <a:ext cx="3991870" cy="395508"/>
          </a:xfrm>
          <a:prstGeom prst="rect">
            <a:avLst/>
          </a:prstGeom>
        </p:spPr>
      </p:pic>
      <p:pic>
        <p:nvPicPr>
          <p:cNvPr id="23" name="図 22">
            <a:extLst>
              <a:ext uri="{FF2B5EF4-FFF2-40B4-BE49-F238E27FC236}">
                <a16:creationId xmlns:a16="http://schemas.microsoft.com/office/drawing/2014/main" id="{90D53F3E-1928-6A23-DEDA-D5CEB8DE1AB4}"/>
              </a:ext>
            </a:extLst>
          </p:cNvPr>
          <p:cNvPicPr>
            <a:picLocks noChangeAspect="1"/>
          </p:cNvPicPr>
          <p:nvPr/>
        </p:nvPicPr>
        <p:blipFill>
          <a:blip r:embed="rId18"/>
          <a:stretch>
            <a:fillRect/>
          </a:stretch>
        </p:blipFill>
        <p:spPr>
          <a:xfrm>
            <a:off x="339343" y="4306689"/>
            <a:ext cx="3236784" cy="417650"/>
          </a:xfrm>
          <a:prstGeom prst="rect">
            <a:avLst/>
          </a:prstGeom>
        </p:spPr>
      </p:pic>
      <p:pic>
        <p:nvPicPr>
          <p:cNvPr id="24" name="図 23">
            <a:extLst>
              <a:ext uri="{FF2B5EF4-FFF2-40B4-BE49-F238E27FC236}">
                <a16:creationId xmlns:a16="http://schemas.microsoft.com/office/drawing/2014/main" id="{F1ECAC5E-6556-7673-B9A6-FF5A1CB55B44}"/>
              </a:ext>
            </a:extLst>
          </p:cNvPr>
          <p:cNvPicPr>
            <a:picLocks noChangeAspect="1"/>
          </p:cNvPicPr>
          <p:nvPr/>
        </p:nvPicPr>
        <p:blipFill>
          <a:blip r:embed="rId19"/>
          <a:stretch>
            <a:fillRect/>
          </a:stretch>
        </p:blipFill>
        <p:spPr>
          <a:xfrm>
            <a:off x="341056" y="6371489"/>
            <a:ext cx="3823099" cy="417650"/>
          </a:xfrm>
          <a:prstGeom prst="rect">
            <a:avLst/>
          </a:prstGeom>
        </p:spPr>
      </p:pic>
      <p:pic>
        <p:nvPicPr>
          <p:cNvPr id="48" name="図 47">
            <a:extLst>
              <a:ext uri="{FF2B5EF4-FFF2-40B4-BE49-F238E27FC236}">
                <a16:creationId xmlns:a16="http://schemas.microsoft.com/office/drawing/2014/main" id="{3194F2CA-A8F3-52A5-95D6-975CB8682E1B}"/>
              </a:ext>
            </a:extLst>
          </p:cNvPr>
          <p:cNvPicPr>
            <a:picLocks noChangeAspect="1"/>
          </p:cNvPicPr>
          <p:nvPr/>
        </p:nvPicPr>
        <p:blipFill rotWithShape="1">
          <a:blip r:embed="rId6"/>
          <a:srcRect t="26550" r="18727"/>
          <a:stretch/>
        </p:blipFill>
        <p:spPr>
          <a:xfrm>
            <a:off x="7309697" y="19096"/>
            <a:ext cx="1793606" cy="1620977"/>
          </a:xfrm>
          <a:prstGeom prst="rect">
            <a:avLst/>
          </a:prstGeom>
        </p:spPr>
      </p:pic>
      <p:sp>
        <p:nvSpPr>
          <p:cNvPr id="53" name="正方形/長方形 52">
            <a:extLst>
              <a:ext uri="{FF2B5EF4-FFF2-40B4-BE49-F238E27FC236}">
                <a16:creationId xmlns:a16="http://schemas.microsoft.com/office/drawing/2014/main" id="{A9F4B030-6A8B-CB67-3A3A-7928B3754F23}"/>
              </a:ext>
            </a:extLst>
          </p:cNvPr>
          <p:cNvSpPr/>
          <p:nvPr/>
        </p:nvSpPr>
        <p:spPr>
          <a:xfrm>
            <a:off x="7924168" y="167977"/>
            <a:ext cx="902811" cy="523220"/>
          </a:xfrm>
          <a:prstGeom prst="rect">
            <a:avLst/>
          </a:prstGeom>
        </p:spPr>
        <p:txBody>
          <a:bodyPr wrap="none">
            <a:spAutoFit/>
          </a:bodyPr>
          <a:lstStyle/>
          <a:p>
            <a:r>
              <a:rPr kumimoji="1" lang="ja-JP" altLang="en-US" sz="2800">
                <a:solidFill>
                  <a:schemeClr val="bg1"/>
                </a:solidFill>
                <a:latin typeface="Hiragino Kaku Gothic StdN W8" panose="020B0800000000000000" pitchFamily="34" charset="-128"/>
                <a:ea typeface="Hiragino Kaku Gothic StdN W8" panose="020B0800000000000000" pitchFamily="34" charset="-128"/>
              </a:rPr>
              <a:t>最大</a:t>
            </a:r>
          </a:p>
        </p:txBody>
      </p:sp>
      <p:pic>
        <p:nvPicPr>
          <p:cNvPr id="3" name="図 2">
            <a:extLst>
              <a:ext uri="{FF2B5EF4-FFF2-40B4-BE49-F238E27FC236}">
                <a16:creationId xmlns:a16="http://schemas.microsoft.com/office/drawing/2014/main" id="{A08C7F8B-F557-132B-7D5B-0974D11B90F4}"/>
              </a:ext>
            </a:extLst>
          </p:cNvPr>
          <p:cNvPicPr>
            <a:picLocks noChangeAspect="1"/>
          </p:cNvPicPr>
          <p:nvPr/>
        </p:nvPicPr>
        <p:blipFill>
          <a:blip r:embed="rId20"/>
          <a:stretch>
            <a:fillRect/>
          </a:stretch>
        </p:blipFill>
        <p:spPr>
          <a:xfrm>
            <a:off x="1421181" y="1749991"/>
            <a:ext cx="2090375" cy="1125587"/>
          </a:xfrm>
          <a:prstGeom prst="rect">
            <a:avLst/>
          </a:prstGeom>
        </p:spPr>
      </p:pic>
      <p:pic>
        <p:nvPicPr>
          <p:cNvPr id="13" name="図 12">
            <a:extLst>
              <a:ext uri="{FF2B5EF4-FFF2-40B4-BE49-F238E27FC236}">
                <a16:creationId xmlns:a16="http://schemas.microsoft.com/office/drawing/2014/main" id="{2B7624FB-7808-292F-D53F-E2BD183EAA86}"/>
              </a:ext>
            </a:extLst>
          </p:cNvPr>
          <p:cNvPicPr>
            <a:picLocks noChangeAspect="1"/>
          </p:cNvPicPr>
          <p:nvPr/>
        </p:nvPicPr>
        <p:blipFill>
          <a:blip r:embed="rId21"/>
          <a:stretch>
            <a:fillRect/>
          </a:stretch>
        </p:blipFill>
        <p:spPr>
          <a:xfrm>
            <a:off x="1668066" y="2264089"/>
            <a:ext cx="1875978" cy="1125587"/>
          </a:xfrm>
          <a:prstGeom prst="rect">
            <a:avLst/>
          </a:prstGeom>
        </p:spPr>
      </p:pic>
      <p:sp>
        <p:nvSpPr>
          <p:cNvPr id="57" name="正方形/長方形 56">
            <a:extLst>
              <a:ext uri="{FF2B5EF4-FFF2-40B4-BE49-F238E27FC236}">
                <a16:creationId xmlns:a16="http://schemas.microsoft.com/office/drawing/2014/main" id="{A3C98E58-34D4-8BA5-4E84-726EAB229823}"/>
              </a:ext>
            </a:extLst>
          </p:cNvPr>
          <p:cNvSpPr/>
          <p:nvPr/>
        </p:nvSpPr>
        <p:spPr>
          <a:xfrm>
            <a:off x="3127997" y="2219921"/>
            <a:ext cx="1374094" cy="276999"/>
          </a:xfrm>
          <a:prstGeom prst="rect">
            <a:avLst/>
          </a:prstGeom>
        </p:spPr>
        <p:txBody>
          <a:bodyPr wrap="none">
            <a:spAutoFit/>
          </a:bodyPr>
          <a:lstStyle/>
          <a:p>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１</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0</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：００</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１</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2</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：００</a:t>
            </a:r>
            <a:endPar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endParaRPr>
          </a:p>
        </p:txBody>
      </p:sp>
      <p:sp>
        <p:nvSpPr>
          <p:cNvPr id="58" name="正方形/長方形 57">
            <a:extLst>
              <a:ext uri="{FF2B5EF4-FFF2-40B4-BE49-F238E27FC236}">
                <a16:creationId xmlns:a16="http://schemas.microsoft.com/office/drawing/2014/main" id="{C7AA0759-EFCA-B0D5-593F-E27B08FB8D5E}"/>
              </a:ext>
            </a:extLst>
          </p:cNvPr>
          <p:cNvSpPr/>
          <p:nvPr/>
        </p:nvSpPr>
        <p:spPr>
          <a:xfrm>
            <a:off x="3144544" y="2681635"/>
            <a:ext cx="1258678" cy="276999"/>
          </a:xfrm>
          <a:prstGeom prst="rect">
            <a:avLst/>
          </a:prstGeom>
        </p:spPr>
        <p:txBody>
          <a:bodyPr wrap="none">
            <a:spAutoFit/>
          </a:bodyPr>
          <a:lstStyle/>
          <a:p>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１</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3</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3</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０</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１</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5</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a:t>
            </a:r>
            <a:r>
              <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3</a:t>
            </a:r>
            <a:r>
              <a:rPr kumimoji="1" lang="ja-JP" altLang="en-US" sz="1200" b="1" spc="-30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rPr>
              <a:t>０</a:t>
            </a:r>
            <a:endParaRPr kumimoji="1" lang="en-US" altLang="ja-JP" sz="1200" b="1" spc="-300" dirty="0">
              <a:solidFill>
                <a:srgbClr val="562507"/>
              </a:solidFill>
              <a:effectLst>
                <a:outerShdw blurRad="50800" dist="38100" dir="18900000" algn="bl" rotWithShape="0">
                  <a:prstClr val="black">
                    <a:alpha val="40000"/>
                  </a:prstClr>
                </a:outerShdw>
              </a:effectLst>
              <a:latin typeface="Toppan Bunkyu Midashi Gothic Ex" panose="020B0900000000000000" pitchFamily="34" charset="-128"/>
              <a:ea typeface="Toppan Bunkyu Midashi Gothic Ex" panose="020B0900000000000000" pitchFamily="34" charset="-128"/>
            </a:endParaRPr>
          </a:p>
        </p:txBody>
      </p:sp>
      <p:pic>
        <p:nvPicPr>
          <p:cNvPr id="16" name="図 15">
            <a:extLst>
              <a:ext uri="{FF2B5EF4-FFF2-40B4-BE49-F238E27FC236}">
                <a16:creationId xmlns:a16="http://schemas.microsoft.com/office/drawing/2014/main" id="{C2697D41-7423-30AF-EA44-9CCFEA96D4C0}"/>
              </a:ext>
            </a:extLst>
          </p:cNvPr>
          <p:cNvPicPr>
            <a:picLocks noChangeAspect="1"/>
          </p:cNvPicPr>
          <p:nvPr/>
        </p:nvPicPr>
        <p:blipFill>
          <a:blip r:embed="rId22"/>
          <a:stretch>
            <a:fillRect/>
          </a:stretch>
        </p:blipFill>
        <p:spPr>
          <a:xfrm>
            <a:off x="-186440" y="678489"/>
            <a:ext cx="2768600" cy="1714500"/>
          </a:xfrm>
          <a:prstGeom prst="rect">
            <a:avLst/>
          </a:prstGeom>
        </p:spPr>
      </p:pic>
      <p:pic>
        <p:nvPicPr>
          <p:cNvPr id="19" name="図 18">
            <a:extLst>
              <a:ext uri="{FF2B5EF4-FFF2-40B4-BE49-F238E27FC236}">
                <a16:creationId xmlns:a16="http://schemas.microsoft.com/office/drawing/2014/main" id="{579BEDF2-A472-6121-31C8-D42C31CD330B}"/>
              </a:ext>
            </a:extLst>
          </p:cNvPr>
          <p:cNvPicPr>
            <a:picLocks noChangeAspect="1"/>
          </p:cNvPicPr>
          <p:nvPr/>
        </p:nvPicPr>
        <p:blipFill rotWithShape="1">
          <a:blip r:embed="rId23"/>
          <a:srcRect b="25393"/>
          <a:stretch/>
        </p:blipFill>
        <p:spPr>
          <a:xfrm>
            <a:off x="1619298" y="376239"/>
            <a:ext cx="4089400" cy="1335987"/>
          </a:xfrm>
          <a:prstGeom prst="rect">
            <a:avLst/>
          </a:prstGeom>
        </p:spPr>
      </p:pic>
      <p:pic>
        <p:nvPicPr>
          <p:cNvPr id="20" name="図 19">
            <a:extLst>
              <a:ext uri="{FF2B5EF4-FFF2-40B4-BE49-F238E27FC236}">
                <a16:creationId xmlns:a16="http://schemas.microsoft.com/office/drawing/2014/main" id="{FE39EF85-A899-D399-7530-E5DE35ADCDBF}"/>
              </a:ext>
            </a:extLst>
          </p:cNvPr>
          <p:cNvPicPr>
            <a:picLocks noChangeAspect="1"/>
          </p:cNvPicPr>
          <p:nvPr/>
        </p:nvPicPr>
        <p:blipFill>
          <a:blip r:embed="rId24"/>
          <a:stretch>
            <a:fillRect/>
          </a:stretch>
        </p:blipFill>
        <p:spPr>
          <a:xfrm>
            <a:off x="7336820" y="452542"/>
            <a:ext cx="1905000" cy="939800"/>
          </a:xfrm>
          <a:prstGeom prst="rect">
            <a:avLst/>
          </a:prstGeom>
        </p:spPr>
      </p:pic>
      <p:pic>
        <p:nvPicPr>
          <p:cNvPr id="26" name="図 25">
            <a:extLst>
              <a:ext uri="{FF2B5EF4-FFF2-40B4-BE49-F238E27FC236}">
                <a16:creationId xmlns:a16="http://schemas.microsoft.com/office/drawing/2014/main" id="{B12E84EA-C512-9273-C7B7-7BA511603A5C}"/>
              </a:ext>
            </a:extLst>
          </p:cNvPr>
          <p:cNvPicPr>
            <a:picLocks noChangeAspect="1"/>
          </p:cNvPicPr>
          <p:nvPr/>
        </p:nvPicPr>
        <p:blipFill>
          <a:blip r:embed="rId25"/>
          <a:stretch>
            <a:fillRect/>
          </a:stretch>
        </p:blipFill>
        <p:spPr>
          <a:xfrm>
            <a:off x="2826085" y="7641866"/>
            <a:ext cx="2374900" cy="393700"/>
          </a:xfrm>
          <a:prstGeom prst="rect">
            <a:avLst/>
          </a:prstGeom>
        </p:spPr>
      </p:pic>
      <p:pic>
        <p:nvPicPr>
          <p:cNvPr id="29" name="図 28">
            <a:extLst>
              <a:ext uri="{FF2B5EF4-FFF2-40B4-BE49-F238E27FC236}">
                <a16:creationId xmlns:a16="http://schemas.microsoft.com/office/drawing/2014/main" id="{7386A1E4-97C6-F519-01DD-99769C3529B6}"/>
              </a:ext>
            </a:extLst>
          </p:cNvPr>
          <p:cNvPicPr>
            <a:picLocks noChangeAspect="1"/>
          </p:cNvPicPr>
          <p:nvPr/>
        </p:nvPicPr>
        <p:blipFill>
          <a:blip r:embed="rId26"/>
          <a:stretch>
            <a:fillRect/>
          </a:stretch>
        </p:blipFill>
        <p:spPr>
          <a:xfrm>
            <a:off x="1868293" y="8102216"/>
            <a:ext cx="4648200" cy="876300"/>
          </a:xfrm>
          <a:prstGeom prst="rect">
            <a:avLst/>
          </a:prstGeom>
        </p:spPr>
      </p:pic>
    </p:spTree>
    <p:extLst>
      <p:ext uri="{BB962C8B-B14F-4D97-AF65-F5344CB8AC3E}">
        <p14:creationId xmlns:p14="http://schemas.microsoft.com/office/powerpoint/2010/main" val="239574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742842-6820-E348-AB14-E4ABE79A02EE}"/>
              </a:ext>
            </a:extLst>
          </p:cNvPr>
          <p:cNvPicPr>
            <a:picLocks noChangeAspect="1"/>
          </p:cNvPicPr>
          <p:nvPr/>
        </p:nvPicPr>
        <p:blipFill rotWithShape="1">
          <a:blip r:embed="rId2">
            <a:alphaModFix amt="70000"/>
          </a:blip>
          <a:srcRect t="26409"/>
          <a:stretch/>
        </p:blipFill>
        <p:spPr>
          <a:xfrm flipV="1">
            <a:off x="0" y="1"/>
            <a:ext cx="6858000" cy="3828080"/>
          </a:xfrm>
          <a:prstGeom prst="rect">
            <a:avLst/>
          </a:prstGeom>
        </p:spPr>
      </p:pic>
      <p:sp>
        <p:nvSpPr>
          <p:cNvPr id="4" name="正方形/長方形 3">
            <a:extLst>
              <a:ext uri="{FF2B5EF4-FFF2-40B4-BE49-F238E27FC236}">
                <a16:creationId xmlns:a16="http://schemas.microsoft.com/office/drawing/2014/main" id="{1E8C776B-A99C-7041-9C8C-111F904BC9D3}"/>
              </a:ext>
            </a:extLst>
          </p:cNvPr>
          <p:cNvSpPr/>
          <p:nvPr/>
        </p:nvSpPr>
        <p:spPr>
          <a:xfrm>
            <a:off x="356463" y="77497"/>
            <a:ext cx="3688596" cy="557939"/>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02D3B615-8723-7F48-AABC-BABA0A25DB04}"/>
              </a:ext>
            </a:extLst>
          </p:cNvPr>
          <p:cNvPicPr>
            <a:picLocks noChangeAspect="1"/>
          </p:cNvPicPr>
          <p:nvPr/>
        </p:nvPicPr>
        <p:blipFill rotWithShape="1">
          <a:blip r:embed="rId3">
            <a:alphaModFix amt="70000"/>
          </a:blip>
          <a:srcRect l="5197" t="3296" r="70621" b="74406"/>
          <a:stretch/>
        </p:blipFill>
        <p:spPr>
          <a:xfrm>
            <a:off x="0" y="418468"/>
            <a:ext cx="3583456" cy="1688591"/>
          </a:xfrm>
          <a:prstGeom prst="rect">
            <a:avLst/>
          </a:prstGeom>
        </p:spPr>
      </p:pic>
      <p:pic>
        <p:nvPicPr>
          <p:cNvPr id="9" name="図 8">
            <a:extLst>
              <a:ext uri="{FF2B5EF4-FFF2-40B4-BE49-F238E27FC236}">
                <a16:creationId xmlns:a16="http://schemas.microsoft.com/office/drawing/2014/main" id="{6C8B517D-E5F1-7142-887A-A15CC80056B4}"/>
              </a:ext>
            </a:extLst>
          </p:cNvPr>
          <p:cNvPicPr>
            <a:picLocks noChangeAspect="1"/>
          </p:cNvPicPr>
          <p:nvPr/>
        </p:nvPicPr>
        <p:blipFill rotWithShape="1">
          <a:blip r:embed="rId3">
            <a:alphaModFix amt="70000"/>
          </a:blip>
          <a:srcRect l="5197" t="3296" r="70621" b="74406"/>
          <a:stretch/>
        </p:blipFill>
        <p:spPr>
          <a:xfrm>
            <a:off x="3274544" y="402970"/>
            <a:ext cx="3583456" cy="1706544"/>
          </a:xfrm>
          <a:prstGeom prst="rect">
            <a:avLst/>
          </a:prstGeom>
        </p:spPr>
      </p:pic>
      <p:pic>
        <p:nvPicPr>
          <p:cNvPr id="10" name="図 9">
            <a:extLst>
              <a:ext uri="{FF2B5EF4-FFF2-40B4-BE49-F238E27FC236}">
                <a16:creationId xmlns:a16="http://schemas.microsoft.com/office/drawing/2014/main" id="{38E38112-AB4C-4445-A745-0F704C183E0F}"/>
              </a:ext>
            </a:extLst>
          </p:cNvPr>
          <p:cNvPicPr>
            <a:picLocks noChangeAspect="1"/>
          </p:cNvPicPr>
          <p:nvPr/>
        </p:nvPicPr>
        <p:blipFill rotWithShape="1">
          <a:blip r:embed="rId3">
            <a:alphaModFix amt="70000"/>
          </a:blip>
          <a:srcRect l="5197" t="3296" r="70621" b="74406"/>
          <a:stretch/>
        </p:blipFill>
        <p:spPr>
          <a:xfrm>
            <a:off x="0" y="1921124"/>
            <a:ext cx="3583456" cy="1685776"/>
          </a:xfrm>
          <a:prstGeom prst="rect">
            <a:avLst/>
          </a:prstGeom>
        </p:spPr>
      </p:pic>
      <p:pic>
        <p:nvPicPr>
          <p:cNvPr id="11" name="図 10">
            <a:extLst>
              <a:ext uri="{FF2B5EF4-FFF2-40B4-BE49-F238E27FC236}">
                <a16:creationId xmlns:a16="http://schemas.microsoft.com/office/drawing/2014/main" id="{1BA487F3-BF94-6045-BACA-572DA490C848}"/>
              </a:ext>
            </a:extLst>
          </p:cNvPr>
          <p:cNvPicPr>
            <a:picLocks noChangeAspect="1"/>
          </p:cNvPicPr>
          <p:nvPr/>
        </p:nvPicPr>
        <p:blipFill rotWithShape="1">
          <a:blip r:embed="rId3">
            <a:alphaModFix amt="70000"/>
          </a:blip>
          <a:srcRect l="5197" t="3296" r="70621" b="74406"/>
          <a:stretch/>
        </p:blipFill>
        <p:spPr>
          <a:xfrm>
            <a:off x="3274544" y="1908270"/>
            <a:ext cx="3583456" cy="1681841"/>
          </a:xfrm>
          <a:prstGeom prst="rect">
            <a:avLst/>
          </a:prstGeom>
        </p:spPr>
      </p:pic>
      <p:sp>
        <p:nvSpPr>
          <p:cNvPr id="12" name="正方形/長方形 11">
            <a:extLst>
              <a:ext uri="{FF2B5EF4-FFF2-40B4-BE49-F238E27FC236}">
                <a16:creationId xmlns:a16="http://schemas.microsoft.com/office/drawing/2014/main" id="{0804C3CB-42F5-D449-A2BF-2BA63DEB18F6}"/>
              </a:ext>
            </a:extLst>
          </p:cNvPr>
          <p:cNvSpPr/>
          <p:nvPr/>
        </p:nvSpPr>
        <p:spPr>
          <a:xfrm>
            <a:off x="117511" y="960033"/>
            <a:ext cx="3157033" cy="276999"/>
          </a:xfrm>
          <a:prstGeom prst="rect">
            <a:avLst/>
          </a:prstGeom>
          <a:noFill/>
        </p:spPr>
        <p:txBody>
          <a:bodyPr wrap="square">
            <a:spAutoFit/>
          </a:bodyPr>
          <a:lstStyle/>
          <a:p>
            <a:pPr>
              <a:defRPr/>
            </a:pP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夏涼しく、冬暖かい１年中</a:t>
            </a:r>
            <a:r>
              <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快適な空間</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3C183E92-5BA9-AC42-BD85-228877430496}"/>
              </a:ext>
            </a:extLst>
          </p:cNvPr>
          <p:cNvSpPr/>
          <p:nvPr/>
        </p:nvSpPr>
        <p:spPr>
          <a:xfrm>
            <a:off x="117511" y="648201"/>
            <a:ext cx="3157033" cy="338554"/>
          </a:xfrm>
          <a:prstGeom prst="rect">
            <a:avLst/>
          </a:prstGeom>
          <a:noFill/>
        </p:spPr>
        <p:txBody>
          <a:bodyPr wrap="square">
            <a:spAutoFit/>
          </a:bodyPr>
          <a:lstStyle/>
          <a:p>
            <a:pPr algn="ct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１、快適性</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DBE0DD19-4CE0-7547-8788-22234DCA4664}"/>
              </a:ext>
            </a:extLst>
          </p:cNvPr>
          <p:cNvSpPr/>
          <p:nvPr/>
        </p:nvSpPr>
        <p:spPr>
          <a:xfrm>
            <a:off x="329561" y="1214683"/>
            <a:ext cx="2944983" cy="747897"/>
          </a:xfrm>
          <a:prstGeom prst="rect">
            <a:avLst/>
          </a:prstGeom>
        </p:spPr>
        <p:txBody>
          <a:bodyPr wrap="square">
            <a:spAutoFit/>
          </a:bodyPr>
          <a:lstStyle/>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断熱リフォームの気密性アップで</a:t>
            </a:r>
            <a:endParaRPr lang="en-US" altLang="ja-JP" sz="1200" b="1" spc="50" dirty="0">
              <a:ln w="11430"/>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エアコンの効きもよくなり、</a:t>
            </a: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家中</a:t>
            </a:r>
            <a:endParaRPr lang="en-US" altLang="ja-JP" sz="1200" b="1" spc="50" dirty="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快適温度</a:t>
            </a:r>
            <a:r>
              <a:rPr lang="ja-JP" altLang="en-US" sz="1200" b="1" spc="50">
                <a:ln w="11430"/>
                <a:latin typeface="Meiryo" panose="020B0604030504040204" pitchFamily="34" charset="-128"/>
                <a:ea typeface="Meiryo" panose="020B0604030504040204" pitchFamily="34" charset="-128"/>
                <a:cs typeface="ヒラギノ角ゴ Std W8"/>
              </a:rPr>
              <a:t>に保つことができる。</a:t>
            </a:r>
            <a:endParaRPr lang="en-US" altLang="ja-JP" sz="1200" b="1" spc="50" dirty="0">
              <a:ln w="11430"/>
              <a:latin typeface="Meiryo" panose="020B0604030504040204" pitchFamily="34" charset="-128"/>
              <a:ea typeface="Meiryo" panose="020B0604030504040204" pitchFamily="34" charset="-128"/>
              <a:cs typeface="ヒラギノ角ゴ Std W8"/>
            </a:endParaRPr>
          </a:p>
        </p:txBody>
      </p:sp>
      <p:sp>
        <p:nvSpPr>
          <p:cNvPr id="15" name="正方形/長方形 14">
            <a:extLst>
              <a:ext uri="{FF2B5EF4-FFF2-40B4-BE49-F238E27FC236}">
                <a16:creationId xmlns:a16="http://schemas.microsoft.com/office/drawing/2014/main" id="{1ABF6F1B-51A6-DF4E-BDE4-E5AAC4C210DD}"/>
              </a:ext>
            </a:extLst>
          </p:cNvPr>
          <p:cNvSpPr/>
          <p:nvPr/>
        </p:nvSpPr>
        <p:spPr>
          <a:xfrm>
            <a:off x="3426862" y="939094"/>
            <a:ext cx="3157033" cy="276999"/>
          </a:xfrm>
          <a:prstGeom prst="rect">
            <a:avLst/>
          </a:prstGeom>
          <a:noFill/>
        </p:spPr>
        <p:txBody>
          <a:bodyPr wrap="square">
            <a:spAutoFit/>
          </a:bodyPr>
          <a:lstStyle/>
          <a:p>
            <a:pPr>
              <a:defRPr/>
            </a:pP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空調効率がアップ光熱費が大幅に下がる</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7AFDE8BE-0CF1-8945-B780-29C19C6501D1}"/>
              </a:ext>
            </a:extLst>
          </p:cNvPr>
          <p:cNvSpPr/>
          <p:nvPr/>
        </p:nvSpPr>
        <p:spPr>
          <a:xfrm>
            <a:off x="3273390" y="646348"/>
            <a:ext cx="3157033" cy="338554"/>
          </a:xfrm>
          <a:prstGeom prst="rect">
            <a:avLst/>
          </a:prstGeom>
          <a:noFill/>
        </p:spPr>
        <p:txBody>
          <a:bodyPr wrap="square">
            <a:spAutoFit/>
          </a:bodyPr>
          <a:lstStyle/>
          <a:p>
            <a:pPr algn="ct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２、経済性</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7240A1EC-1EED-9842-8FE3-66D31DD55EA8}"/>
              </a:ext>
            </a:extLst>
          </p:cNvPr>
          <p:cNvSpPr/>
          <p:nvPr/>
        </p:nvSpPr>
        <p:spPr>
          <a:xfrm>
            <a:off x="3583456" y="1230359"/>
            <a:ext cx="3429000" cy="747897"/>
          </a:xfrm>
          <a:prstGeom prst="rect">
            <a:avLst/>
          </a:prstGeom>
        </p:spPr>
        <p:txBody>
          <a:bodyPr>
            <a:spAutoFit/>
          </a:bodyPr>
          <a:lstStyle/>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断熱リフォームによって、</a:t>
            </a: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空調効率が</a:t>
            </a:r>
            <a:endParaRPr lang="en-US" altLang="ja-JP" sz="1200" b="1" spc="50" dirty="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格段にアップ！</a:t>
            </a:r>
            <a:r>
              <a:rPr lang="en-US" altLang="ja-JP" sz="1200" b="1" spc="50" dirty="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  </a:t>
            </a:r>
            <a:r>
              <a:rPr lang="ja-JP" altLang="en-US" sz="1200" b="1" spc="50">
                <a:ln w="11430"/>
                <a:latin typeface="Meiryo" panose="020B0604030504040204" pitchFamily="34" charset="-128"/>
                <a:ea typeface="Meiryo" panose="020B0604030504040204" pitchFamily="34" charset="-128"/>
                <a:cs typeface="ヒラギノ角ゴ Std W8"/>
              </a:rPr>
              <a:t>それによる光熱費の</a:t>
            </a:r>
            <a:endParaRPr lang="en-US" altLang="ja-JP" sz="1200" b="1" spc="50" dirty="0">
              <a:ln w="11430"/>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大幅ダウンが可能になる。</a:t>
            </a:r>
            <a:endParaRPr lang="en-US" altLang="ja-JP" sz="1200" b="1" spc="50" dirty="0">
              <a:ln w="11430"/>
              <a:latin typeface="Meiryo" panose="020B0604030504040204" pitchFamily="34" charset="-128"/>
              <a:ea typeface="Meiryo" panose="020B0604030504040204" pitchFamily="34" charset="-128"/>
              <a:cs typeface="ヒラギノ角ゴ Std W8"/>
            </a:endParaRPr>
          </a:p>
        </p:txBody>
      </p:sp>
      <p:sp>
        <p:nvSpPr>
          <p:cNvPr id="18" name="正方形/長方形 17">
            <a:extLst>
              <a:ext uri="{FF2B5EF4-FFF2-40B4-BE49-F238E27FC236}">
                <a16:creationId xmlns:a16="http://schemas.microsoft.com/office/drawing/2014/main" id="{E3CE2940-49A6-0144-A049-9D45BB749A80}"/>
              </a:ext>
            </a:extLst>
          </p:cNvPr>
          <p:cNvSpPr/>
          <p:nvPr/>
        </p:nvSpPr>
        <p:spPr>
          <a:xfrm>
            <a:off x="147936" y="2150482"/>
            <a:ext cx="3157033" cy="338554"/>
          </a:xfrm>
          <a:prstGeom prst="rect">
            <a:avLst/>
          </a:prstGeom>
          <a:noFill/>
        </p:spPr>
        <p:txBody>
          <a:bodyPr wrap="square">
            <a:spAutoFit/>
          </a:bodyPr>
          <a:lstStyle/>
          <a:p>
            <a:pPr algn="ctr">
              <a:defRPr/>
            </a:pPr>
            <a:r>
              <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3</a:t>
            </a: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、健康面</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pic>
        <p:nvPicPr>
          <p:cNvPr id="33" name="図 32">
            <a:extLst>
              <a:ext uri="{FF2B5EF4-FFF2-40B4-BE49-F238E27FC236}">
                <a16:creationId xmlns:a16="http://schemas.microsoft.com/office/drawing/2014/main" id="{E0BF4B69-6EE1-B447-A8EA-93CA4FCE4361}"/>
              </a:ext>
            </a:extLst>
          </p:cNvPr>
          <p:cNvPicPr>
            <a:picLocks noChangeAspect="1"/>
          </p:cNvPicPr>
          <p:nvPr/>
        </p:nvPicPr>
        <p:blipFill>
          <a:blip r:embed="rId4"/>
          <a:stretch>
            <a:fillRect/>
          </a:stretch>
        </p:blipFill>
        <p:spPr>
          <a:xfrm>
            <a:off x="3745592" y="4620606"/>
            <a:ext cx="2964231" cy="2097167"/>
          </a:xfrm>
          <a:prstGeom prst="rect">
            <a:avLst/>
          </a:prstGeom>
        </p:spPr>
      </p:pic>
      <p:sp>
        <p:nvSpPr>
          <p:cNvPr id="19" name="正方形/長方形 18">
            <a:extLst>
              <a:ext uri="{FF2B5EF4-FFF2-40B4-BE49-F238E27FC236}">
                <a16:creationId xmlns:a16="http://schemas.microsoft.com/office/drawing/2014/main" id="{2F9516E7-B395-8643-B27D-CBFBE2D98844}"/>
              </a:ext>
            </a:extLst>
          </p:cNvPr>
          <p:cNvSpPr/>
          <p:nvPr/>
        </p:nvSpPr>
        <p:spPr>
          <a:xfrm>
            <a:off x="283067" y="2475648"/>
            <a:ext cx="2964231" cy="276999"/>
          </a:xfrm>
          <a:prstGeom prst="rect">
            <a:avLst/>
          </a:prstGeom>
          <a:noFill/>
        </p:spPr>
        <p:txBody>
          <a:bodyPr wrap="square">
            <a:spAutoFit/>
          </a:bodyPr>
          <a:lstStyle/>
          <a:p>
            <a:pPr algn="ctr">
              <a:defRPr/>
            </a:pP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ヒートショックがなくなる</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pic>
        <p:nvPicPr>
          <p:cNvPr id="51" name="図 50">
            <a:extLst>
              <a:ext uri="{FF2B5EF4-FFF2-40B4-BE49-F238E27FC236}">
                <a16:creationId xmlns:a16="http://schemas.microsoft.com/office/drawing/2014/main" id="{023AD47B-1511-E244-B9FA-F0AAEF0B2B90}"/>
              </a:ext>
            </a:extLst>
          </p:cNvPr>
          <p:cNvPicPr>
            <a:picLocks noChangeAspect="1"/>
          </p:cNvPicPr>
          <p:nvPr/>
        </p:nvPicPr>
        <p:blipFill rotWithShape="1">
          <a:blip r:embed="rId5"/>
          <a:srcRect l="57058" t="3598" r="31192" b="86493"/>
          <a:stretch/>
        </p:blipFill>
        <p:spPr>
          <a:xfrm>
            <a:off x="-78978" y="4951501"/>
            <a:ext cx="3799781" cy="1688591"/>
          </a:xfrm>
          <a:prstGeom prst="rect">
            <a:avLst/>
          </a:prstGeom>
        </p:spPr>
      </p:pic>
      <p:sp>
        <p:nvSpPr>
          <p:cNvPr id="20" name="正方形/長方形 19">
            <a:extLst>
              <a:ext uri="{FF2B5EF4-FFF2-40B4-BE49-F238E27FC236}">
                <a16:creationId xmlns:a16="http://schemas.microsoft.com/office/drawing/2014/main" id="{F3A33107-67C6-4D40-B732-D957A5DF891B}"/>
              </a:ext>
            </a:extLst>
          </p:cNvPr>
          <p:cNvSpPr/>
          <p:nvPr/>
        </p:nvSpPr>
        <p:spPr>
          <a:xfrm>
            <a:off x="299288" y="2735775"/>
            <a:ext cx="2964231" cy="854336"/>
          </a:xfrm>
          <a:prstGeom prst="rect">
            <a:avLst/>
          </a:prstGeom>
        </p:spPr>
        <p:txBody>
          <a:bodyPr wrap="square">
            <a:spAutoFit/>
          </a:bodyPr>
          <a:lstStyle/>
          <a:p>
            <a:pPr>
              <a:lnSpc>
                <a:spcPts val="1540"/>
              </a:lnSpc>
            </a:pPr>
            <a:r>
              <a:rPr lang="ja-JP" altLang="en-US" sz="1200" b="1" spc="50">
                <a:ln w="11430"/>
                <a:latin typeface="Meiryo" panose="020B0604030504040204" pitchFamily="34" charset="-128"/>
                <a:ea typeface="Meiryo" panose="020B0604030504040204" pitchFamily="34" charset="-128"/>
                <a:cs typeface="ヒラギノ角ゴ Std W8"/>
              </a:rPr>
              <a:t>断熱リフォームで</a:t>
            </a:r>
            <a:r>
              <a:rPr lang="ja-JP" altLang="en-US" sz="1200" b="1" spc="50">
                <a:ln w="11430"/>
                <a:solidFill>
                  <a:srgbClr val="C00000"/>
                </a:solidFill>
                <a:latin typeface="Meiryo" panose="020B0604030504040204" pitchFamily="34" charset="-128"/>
                <a:ea typeface="Meiryo" panose="020B0604030504040204" pitchFamily="34" charset="-128"/>
                <a:cs typeface="ヒラギノ角ゴ Std W8"/>
              </a:rPr>
              <a:t>部屋間温度差がなく</a:t>
            </a:r>
            <a:endParaRPr lang="en-US" altLang="ja-JP" sz="1200" b="1" spc="50" dirty="0">
              <a:ln w="11430"/>
              <a:solidFill>
                <a:srgbClr val="C00000"/>
              </a:solidFill>
              <a:latin typeface="Meiryo" panose="020B0604030504040204" pitchFamily="34" charset="-128"/>
              <a:ea typeface="Meiryo" panose="020B0604030504040204" pitchFamily="34" charset="-128"/>
              <a:cs typeface="ヒラギノ角ゴ Std W8"/>
            </a:endParaRPr>
          </a:p>
          <a:p>
            <a:pPr>
              <a:lnSpc>
                <a:spcPts val="1540"/>
              </a:lnSpc>
            </a:pPr>
            <a:r>
              <a:rPr lang="ja-JP" altLang="en-US" sz="1200" b="1" spc="50">
                <a:ln w="11430"/>
                <a:solidFill>
                  <a:srgbClr val="C00000"/>
                </a:solidFill>
                <a:latin typeface="Meiryo" panose="020B0604030504040204" pitchFamily="34" charset="-128"/>
                <a:ea typeface="Meiryo" panose="020B0604030504040204" pitchFamily="34" charset="-128"/>
                <a:cs typeface="ヒラギノ角ゴ Std W8"/>
              </a:rPr>
              <a:t>なり</a:t>
            </a:r>
            <a:r>
              <a:rPr lang="ja-JP" altLang="en-US" sz="1200" b="1" spc="50">
                <a:ln w="11430"/>
                <a:latin typeface="Meiryo" panose="020B0604030504040204" pitchFamily="34" charset="-128"/>
                <a:ea typeface="Meiryo" panose="020B0604030504040204" pitchFamily="34" charset="-128"/>
                <a:cs typeface="ヒラギノ角ゴ Std W8"/>
              </a:rPr>
              <a:t>、年間</a:t>
            </a:r>
            <a:r>
              <a:rPr lang="en-US" altLang="ja-JP" sz="1200" b="1" spc="50" dirty="0">
                <a:ln w="11430"/>
                <a:latin typeface="Meiryo" panose="020B0604030504040204" pitchFamily="34" charset="-128"/>
                <a:ea typeface="Meiryo" panose="020B0604030504040204" pitchFamily="34" charset="-128"/>
                <a:cs typeface="ヒラギノ角ゴ Std W8"/>
              </a:rPr>
              <a:t>19000</a:t>
            </a:r>
            <a:r>
              <a:rPr lang="ja-JP" altLang="en-US" sz="1200" b="1" spc="50">
                <a:ln w="11430"/>
                <a:latin typeface="Meiryo" panose="020B0604030504040204" pitchFamily="34" charset="-128"/>
                <a:ea typeface="Meiryo" panose="020B0604030504040204" pitchFamily="34" charset="-128"/>
                <a:cs typeface="ヒラギノ角ゴ Std W8"/>
              </a:rPr>
              <a:t>人も亡くなっているヒートショックの</a:t>
            </a: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リスクがなくなる。</a:t>
            </a:r>
            <a:br>
              <a:rPr lang="en-US" altLang="ja-JP" sz="1200" b="1" spc="50" dirty="0">
                <a:ln w="11430"/>
                <a:latin typeface="Meiryo" panose="020B0604030504040204" pitchFamily="34" charset="-128"/>
                <a:ea typeface="Meiryo" panose="020B0604030504040204" pitchFamily="34" charset="-128"/>
                <a:cs typeface="ヒラギノ角ゴ Std W8"/>
              </a:rPr>
            </a:br>
            <a:endParaRPr lang="ja-JP" altLang="en-US" sz="1200"/>
          </a:p>
        </p:txBody>
      </p:sp>
      <p:sp>
        <p:nvSpPr>
          <p:cNvPr id="21" name="正方形/長方形 20">
            <a:extLst>
              <a:ext uri="{FF2B5EF4-FFF2-40B4-BE49-F238E27FC236}">
                <a16:creationId xmlns:a16="http://schemas.microsoft.com/office/drawing/2014/main" id="{87DED312-0BDB-2945-B83E-7BE052B88D5E}"/>
              </a:ext>
            </a:extLst>
          </p:cNvPr>
          <p:cNvSpPr/>
          <p:nvPr/>
        </p:nvSpPr>
        <p:spPr>
          <a:xfrm>
            <a:off x="3471530" y="2144508"/>
            <a:ext cx="3157033" cy="338554"/>
          </a:xfrm>
          <a:prstGeom prst="rect">
            <a:avLst/>
          </a:prstGeom>
          <a:noFill/>
        </p:spPr>
        <p:txBody>
          <a:bodyPr wrap="square">
            <a:spAutoFit/>
          </a:bodyPr>
          <a:lstStyle/>
          <a:p>
            <a:pPr algn="ct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４、環境貢献</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2" name="正方形/長方形 21">
            <a:extLst>
              <a:ext uri="{FF2B5EF4-FFF2-40B4-BE49-F238E27FC236}">
                <a16:creationId xmlns:a16="http://schemas.microsoft.com/office/drawing/2014/main" id="{27D4AD9E-857D-B146-A9BA-9A1A0675377C}"/>
              </a:ext>
            </a:extLst>
          </p:cNvPr>
          <p:cNvSpPr/>
          <p:nvPr/>
        </p:nvSpPr>
        <p:spPr>
          <a:xfrm>
            <a:off x="3570534" y="2728952"/>
            <a:ext cx="3429000" cy="747897"/>
          </a:xfrm>
          <a:prstGeom prst="rect">
            <a:avLst/>
          </a:prstGeom>
        </p:spPr>
        <p:txBody>
          <a:bodyPr>
            <a:spAutoFit/>
          </a:bodyPr>
          <a:lstStyle/>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地球的規模で温暖化対策の取り組みが</a:t>
            </a:r>
            <a:endParaRPr lang="en-US" altLang="ja-JP" sz="1200" b="1" spc="50" dirty="0">
              <a:ln w="11430"/>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される中、</a:t>
            </a: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家庭で排出する</a:t>
            </a:r>
            <a:r>
              <a:rPr lang="en-US" altLang="ja-JP" sz="1200" b="1" spc="50" dirty="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CO2</a:t>
            </a:r>
            <a:r>
              <a:rPr lang="ja-JP" altLang="en-US" sz="1200" b="1" spc="50">
                <a:ln w="1143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削減</a:t>
            </a:r>
            <a:r>
              <a:rPr lang="ja-JP" altLang="en-US" sz="1200" b="1" spc="50">
                <a:ln w="11430"/>
                <a:latin typeface="Meiryo" panose="020B0604030504040204" pitchFamily="34" charset="-128"/>
                <a:ea typeface="Meiryo" panose="020B0604030504040204" pitchFamily="34" charset="-128"/>
                <a:cs typeface="ヒラギノ角ゴ Std W8"/>
              </a:rPr>
              <a:t>に、</a:t>
            </a:r>
            <a:endParaRPr lang="en-US" altLang="ja-JP" sz="1200" b="1" spc="50" dirty="0">
              <a:ln w="11430"/>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あなたも断熱リフォームで貢献。</a:t>
            </a:r>
            <a:endParaRPr lang="ja-JP" altLang="en-US" sz="1200"/>
          </a:p>
        </p:txBody>
      </p:sp>
      <p:sp>
        <p:nvSpPr>
          <p:cNvPr id="23" name="正方形/長方形 22">
            <a:extLst>
              <a:ext uri="{FF2B5EF4-FFF2-40B4-BE49-F238E27FC236}">
                <a16:creationId xmlns:a16="http://schemas.microsoft.com/office/drawing/2014/main" id="{09D2E684-34AC-A54A-9180-AB323BB3768B}"/>
              </a:ext>
            </a:extLst>
          </p:cNvPr>
          <p:cNvSpPr/>
          <p:nvPr/>
        </p:nvSpPr>
        <p:spPr>
          <a:xfrm>
            <a:off x="3508478" y="2471853"/>
            <a:ext cx="3066455" cy="276999"/>
          </a:xfrm>
          <a:prstGeom prst="rect">
            <a:avLst/>
          </a:prstGeom>
          <a:noFill/>
        </p:spPr>
        <p:txBody>
          <a:bodyPr wrap="square">
            <a:spAutoFit/>
          </a:bodyPr>
          <a:lstStyle/>
          <a:p>
            <a:pPr algn="ctr">
              <a:defRPr/>
            </a:pPr>
            <a:r>
              <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CO2</a:t>
            </a: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削減・地球環境貢献</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E48D9372-D733-704B-BC81-4774934D77B7}"/>
              </a:ext>
            </a:extLst>
          </p:cNvPr>
          <p:cNvSpPr/>
          <p:nvPr/>
        </p:nvSpPr>
        <p:spPr>
          <a:xfrm>
            <a:off x="169047" y="5267297"/>
            <a:ext cx="3397300" cy="1015663"/>
          </a:xfrm>
          <a:prstGeom prst="rect">
            <a:avLst/>
          </a:prstGeom>
        </p:spPr>
        <p:txBody>
          <a:bodyPr wrap="square">
            <a:spAutoFit/>
          </a:bodyPr>
          <a:lstStyle/>
          <a:p>
            <a:r>
              <a:rPr kumimoji="1" lang="ja-JP" altLang="en-US" sz="1000">
                <a:latin typeface="Gen Jyuu GothicX Medium" panose="020B0402020203020207" pitchFamily="34" charset="-128"/>
                <a:ea typeface="Gen Jyuu GothicX Medium" panose="020B0402020203020207" pitchFamily="34" charset="-128"/>
                <a:cs typeface="Gen Jyuu GothicX Medium" panose="020B0402020203020207" pitchFamily="34" charset="-128"/>
              </a:rPr>
              <a:t>補助金活用には、基準以上のリフォーム工事や手続きが必要なため、補助金を勧めない業者も少なくありません。せっかく使える補助金について知らないことはお客様にとっての損失です。</a:t>
            </a:r>
            <a:endParaRPr kumimoji="1" lang="en-US" altLang="ja-JP" sz="1000" dirty="0">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a:p>
            <a:r>
              <a:rPr kumimoji="1" lang="ja-JP" altLang="en-US" sz="1000">
                <a:latin typeface="Gen Jyuu GothicX Medium" panose="020B0402020203020207" pitchFamily="34" charset="-128"/>
                <a:ea typeface="Gen Jyuu GothicX Medium" panose="020B0402020203020207" pitchFamily="34" charset="-128"/>
                <a:cs typeface="Gen Jyuu GothicX Medium" panose="020B0402020203020207" pitchFamily="34" charset="-128"/>
              </a:rPr>
              <a:t>ぜひ、この機会に参加無料の「補助金セミナー」を</a:t>
            </a:r>
            <a:endParaRPr kumimoji="1" lang="en-US" altLang="ja-JP" sz="1000" dirty="0">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a:p>
            <a:r>
              <a:rPr kumimoji="1" lang="ja-JP" altLang="en-US" sz="1000">
                <a:latin typeface="Gen Jyuu GothicX Medium" panose="020B0402020203020207" pitchFamily="34" charset="-128"/>
                <a:ea typeface="Gen Jyuu GothicX Medium" panose="020B0402020203020207" pitchFamily="34" charset="-128"/>
                <a:cs typeface="Gen Jyuu GothicX Medium" panose="020B0402020203020207" pitchFamily="34" charset="-128"/>
              </a:rPr>
              <a:t>受講し、安心安全・快適にリフォームしてください。、</a:t>
            </a:r>
            <a:endParaRPr kumimoji="1" lang="en-US" altLang="ja-JP" sz="1000" dirty="0">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p:txBody>
      </p:sp>
      <p:pic>
        <p:nvPicPr>
          <p:cNvPr id="28" name="図 27">
            <a:extLst>
              <a:ext uri="{FF2B5EF4-FFF2-40B4-BE49-F238E27FC236}">
                <a16:creationId xmlns:a16="http://schemas.microsoft.com/office/drawing/2014/main" id="{063220BE-9DF3-EB43-A01D-5A60B2E34889}"/>
              </a:ext>
            </a:extLst>
          </p:cNvPr>
          <p:cNvPicPr>
            <a:picLocks noChangeAspect="1"/>
          </p:cNvPicPr>
          <p:nvPr/>
        </p:nvPicPr>
        <p:blipFill>
          <a:blip r:embed="rId6"/>
          <a:stretch>
            <a:fillRect/>
          </a:stretch>
        </p:blipFill>
        <p:spPr>
          <a:xfrm>
            <a:off x="3610703" y="4567462"/>
            <a:ext cx="789404" cy="747897"/>
          </a:xfrm>
          <a:prstGeom prst="rect">
            <a:avLst/>
          </a:prstGeom>
        </p:spPr>
      </p:pic>
      <p:sp>
        <p:nvSpPr>
          <p:cNvPr id="29" name="正方形/長方形 28">
            <a:extLst>
              <a:ext uri="{FF2B5EF4-FFF2-40B4-BE49-F238E27FC236}">
                <a16:creationId xmlns:a16="http://schemas.microsoft.com/office/drawing/2014/main" id="{4DF43AF0-6122-AB44-9BC1-F55B04847B38}"/>
              </a:ext>
            </a:extLst>
          </p:cNvPr>
          <p:cNvSpPr/>
          <p:nvPr/>
        </p:nvSpPr>
        <p:spPr>
          <a:xfrm>
            <a:off x="4069168" y="4799904"/>
            <a:ext cx="2234578" cy="338554"/>
          </a:xfrm>
          <a:prstGeom prst="rect">
            <a:avLst/>
          </a:prstGeom>
          <a:noFill/>
        </p:spPr>
        <p:txBody>
          <a:bodyPr wrap="square">
            <a:spAutoFit/>
          </a:bodyPr>
          <a:lstStyle/>
          <a:p>
            <a:pP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セミナー参加特典</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422F4053-EF4A-9A4E-BD04-9F0C62350A9A}"/>
              </a:ext>
            </a:extLst>
          </p:cNvPr>
          <p:cNvSpPr/>
          <p:nvPr/>
        </p:nvSpPr>
        <p:spPr>
          <a:xfrm>
            <a:off x="3720803" y="5160023"/>
            <a:ext cx="3017059" cy="784830"/>
          </a:xfrm>
          <a:prstGeom prst="rect">
            <a:avLst/>
          </a:prstGeom>
        </p:spPr>
        <p:txBody>
          <a:bodyPr wrap="square">
            <a:spAutoFit/>
          </a:bodyPr>
          <a:lstStyle/>
          <a:p>
            <a:r>
              <a:rPr lang="ja-JP" altLang="en-US" sz="1200" b="1">
                <a:solidFill>
                  <a:srgbClr val="45454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□特典１</a:t>
            </a:r>
            <a:br>
              <a:rPr lang="ja-JP" altLang="en-US" sz="1200">
                <a:latin typeface="Gen Jyuu GothicX Medium" panose="020B0402020203020207" pitchFamily="34" charset="-128"/>
                <a:ea typeface="Gen Jyuu GothicX Medium" panose="020B0402020203020207" pitchFamily="34" charset="-128"/>
                <a:cs typeface="Gen Jyuu GothicX Medium" panose="020B0402020203020207" pitchFamily="34" charset="-128"/>
              </a:rPr>
            </a:br>
            <a:r>
              <a:rPr lang="ja-JP" altLang="en-US" sz="1100">
                <a:solidFill>
                  <a:srgbClr val="45454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あなたの家のリフォームで、どの補助金をいくら受けることができて、どんなリフォームができるのか、無料で調べられます。</a:t>
            </a:r>
            <a:endParaRPr lang="ja-JP" altLang="en-US" sz="1100">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p:txBody>
      </p:sp>
      <p:sp>
        <p:nvSpPr>
          <p:cNvPr id="31" name="正方形/長方形 30">
            <a:extLst>
              <a:ext uri="{FF2B5EF4-FFF2-40B4-BE49-F238E27FC236}">
                <a16:creationId xmlns:a16="http://schemas.microsoft.com/office/drawing/2014/main" id="{D3DD83FC-AB59-904E-B343-8B8AE183245A}"/>
              </a:ext>
            </a:extLst>
          </p:cNvPr>
          <p:cNvSpPr/>
          <p:nvPr/>
        </p:nvSpPr>
        <p:spPr>
          <a:xfrm>
            <a:off x="3720803" y="5889640"/>
            <a:ext cx="3137197" cy="615553"/>
          </a:xfrm>
          <a:prstGeom prst="rect">
            <a:avLst/>
          </a:prstGeom>
        </p:spPr>
        <p:txBody>
          <a:bodyPr wrap="square">
            <a:spAutoFit/>
          </a:bodyPr>
          <a:lstStyle/>
          <a:p>
            <a:r>
              <a:rPr lang="ja-JP" altLang="en-US" sz="1200" b="1">
                <a:solidFill>
                  <a:srgbClr val="45454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□特典２</a:t>
            </a:r>
            <a:endParaRPr lang="ja-JP" altLang="en-US" sz="1200">
              <a:solidFill>
                <a:srgbClr val="670000"/>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a:p>
            <a:r>
              <a:rPr lang="ja-JP" altLang="en-US" sz="1100">
                <a:solidFill>
                  <a:srgbClr val="45454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実際にリフォームをするとしたら、どのくらいの費用がかかるのかわかります。</a:t>
            </a:r>
            <a:endParaRPr lang="ja-JP" altLang="en-US" sz="1100" b="0" i="0">
              <a:solidFill>
                <a:srgbClr val="670000"/>
              </a:solidFill>
              <a:effectLst/>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p:txBody>
      </p:sp>
      <p:sp>
        <p:nvSpPr>
          <p:cNvPr id="85" name="正方形/長方形 84">
            <a:extLst>
              <a:ext uri="{FF2B5EF4-FFF2-40B4-BE49-F238E27FC236}">
                <a16:creationId xmlns:a16="http://schemas.microsoft.com/office/drawing/2014/main" id="{3C7E4CE0-E782-B342-8AA2-088837D11A20}"/>
              </a:ext>
            </a:extLst>
          </p:cNvPr>
          <p:cNvSpPr/>
          <p:nvPr/>
        </p:nvSpPr>
        <p:spPr>
          <a:xfrm>
            <a:off x="311966" y="6765574"/>
            <a:ext cx="3513209" cy="292388"/>
          </a:xfrm>
          <a:prstGeom prst="rect">
            <a:avLst/>
          </a:prstGeom>
        </p:spPr>
        <p:txBody>
          <a:bodyPr wrap="square">
            <a:spAutoFit/>
          </a:bodyPr>
          <a:lstStyle/>
          <a:p>
            <a:r>
              <a:rPr kumimoji="1" lang="ja-JP" altLang="en-US" sz="1300" b="1">
                <a:latin typeface="07YsashisaGothicTegaki" panose="02000600000000000000" pitchFamily="2" charset="-128"/>
                <a:ea typeface="07YsashisaGothicTegaki" panose="02000600000000000000" pitchFamily="2" charset="-128"/>
                <a:cs typeface="Gen Jyuu Gothic Monospace Bold" panose="020B0609020203020207" pitchFamily="49" charset="-128"/>
              </a:rPr>
              <a:t>□□</a:t>
            </a:r>
            <a:r>
              <a:rPr kumimoji="1" lang="en-US" altLang="ja-JP" sz="1300" b="1" dirty="0">
                <a:latin typeface="07YsashisaGothicTegaki" panose="02000600000000000000" pitchFamily="2" charset="-128"/>
                <a:ea typeface="07YsashisaGothicTegaki" panose="02000600000000000000" pitchFamily="2" charset="-128"/>
                <a:cs typeface="Gen Jyuu Gothic Monospace Bold" panose="020B0609020203020207" pitchFamily="49" charset="-128"/>
              </a:rPr>
              <a:t> </a:t>
            </a:r>
            <a:r>
              <a:rPr kumimoji="1" lang="ja-JP" altLang="en-US" sz="1300" b="1">
                <a:latin typeface="07YsashisaGothicTegaki" panose="02000600000000000000" pitchFamily="2" charset="-128"/>
                <a:ea typeface="07YsashisaGothicTegaki" panose="02000600000000000000" pitchFamily="2" charset="-128"/>
                <a:cs typeface="Gen Jyuu Gothic Monospace Bold" panose="020B0609020203020207" pitchFamily="49" charset="-128"/>
              </a:rPr>
              <a:t>お問い合わせ・お申し込みは</a:t>
            </a:r>
            <a:r>
              <a:rPr kumimoji="1" lang="en-US" altLang="ja-JP" sz="1300" b="1" dirty="0">
                <a:latin typeface="07YsashisaGothicTegaki" panose="02000600000000000000" pitchFamily="2" charset="-128"/>
                <a:ea typeface="07YsashisaGothicTegaki" panose="02000600000000000000" pitchFamily="2" charset="-128"/>
                <a:cs typeface="Gen Jyuu Gothic Monospace Bold" panose="020B0609020203020207" pitchFamily="49" charset="-128"/>
              </a:rPr>
              <a:t> </a:t>
            </a:r>
            <a:r>
              <a:rPr kumimoji="1" lang="ja-JP" altLang="en-US" sz="1300" b="1">
                <a:latin typeface="07YsashisaGothicTegaki" panose="02000600000000000000" pitchFamily="2" charset="-128"/>
                <a:ea typeface="07YsashisaGothicTegaki" panose="02000600000000000000" pitchFamily="2" charset="-128"/>
                <a:cs typeface="Gen Jyuu Gothic Monospace Bold" panose="020B0609020203020207" pitchFamily="49" charset="-128"/>
              </a:rPr>
              <a:t>□□</a:t>
            </a:r>
          </a:p>
        </p:txBody>
      </p:sp>
      <p:sp>
        <p:nvSpPr>
          <p:cNvPr id="86" name="正方形/長方形 85">
            <a:extLst>
              <a:ext uri="{FF2B5EF4-FFF2-40B4-BE49-F238E27FC236}">
                <a16:creationId xmlns:a16="http://schemas.microsoft.com/office/drawing/2014/main" id="{0BE32D96-2AB5-D741-9B08-869544932D50}"/>
              </a:ext>
            </a:extLst>
          </p:cNvPr>
          <p:cNvSpPr/>
          <p:nvPr/>
        </p:nvSpPr>
        <p:spPr>
          <a:xfrm>
            <a:off x="363865" y="7058610"/>
            <a:ext cx="2031325" cy="369332"/>
          </a:xfrm>
          <a:prstGeom prst="rect">
            <a:avLst/>
          </a:prstGeom>
        </p:spPr>
        <p:txBody>
          <a:bodyPr wrap="none">
            <a:spAutoFit/>
          </a:bodyPr>
          <a:lstStyle/>
          <a:p>
            <a:r>
              <a:rPr kumimoji="1" lang="ja-JP" altLang="en-US">
                <a:latin typeface="Gen Jyuu Gothic LP Heavy" panose="020B0702020203020207" pitchFamily="34" charset="-128"/>
                <a:ea typeface="Gen Jyuu Gothic LP Heavy" panose="020B0702020203020207" pitchFamily="34" charset="-128"/>
                <a:cs typeface="Gen Jyuu Gothic LP Heavy" panose="020B0702020203020207" pitchFamily="34" charset="-128"/>
              </a:rPr>
              <a:t>エルアール工務店</a:t>
            </a:r>
          </a:p>
        </p:txBody>
      </p:sp>
      <p:sp>
        <p:nvSpPr>
          <p:cNvPr id="87" name="正方形/長方形 86">
            <a:extLst>
              <a:ext uri="{FF2B5EF4-FFF2-40B4-BE49-F238E27FC236}">
                <a16:creationId xmlns:a16="http://schemas.microsoft.com/office/drawing/2014/main" id="{C5695E56-C11C-0B48-99CE-5914332072E0}"/>
              </a:ext>
            </a:extLst>
          </p:cNvPr>
          <p:cNvSpPr/>
          <p:nvPr/>
        </p:nvSpPr>
        <p:spPr>
          <a:xfrm>
            <a:off x="364750" y="7297044"/>
            <a:ext cx="3429000" cy="400110"/>
          </a:xfrm>
          <a:prstGeom prst="rect">
            <a:avLst/>
          </a:prstGeom>
        </p:spPr>
        <p:txBody>
          <a:bodyPr>
            <a:spAutoFit/>
          </a:bodyPr>
          <a:lstStyle/>
          <a:p>
            <a:r>
              <a:rPr lang="en" altLang="ja-JP" sz="2000" dirty="0">
                <a:solidFill>
                  <a:srgbClr val="300202"/>
                </a:solidFill>
                <a:latin typeface="Keifont"/>
              </a:rPr>
              <a:t>TEL.06-6195-5172 </a:t>
            </a:r>
            <a:endParaRPr lang="en" altLang="ja-JP" sz="2000" dirty="0"/>
          </a:p>
        </p:txBody>
      </p:sp>
      <p:sp>
        <p:nvSpPr>
          <p:cNvPr id="88" name="正方形/長方形 87">
            <a:extLst>
              <a:ext uri="{FF2B5EF4-FFF2-40B4-BE49-F238E27FC236}">
                <a16:creationId xmlns:a16="http://schemas.microsoft.com/office/drawing/2014/main" id="{6A7BB726-C876-424C-ADE5-88BE08467A1A}"/>
              </a:ext>
            </a:extLst>
          </p:cNvPr>
          <p:cNvSpPr/>
          <p:nvPr/>
        </p:nvSpPr>
        <p:spPr>
          <a:xfrm>
            <a:off x="197467" y="8801441"/>
            <a:ext cx="4208918" cy="276999"/>
          </a:xfrm>
          <a:prstGeom prst="rect">
            <a:avLst/>
          </a:prstGeom>
        </p:spPr>
        <p:txBody>
          <a:bodyPr wrap="square">
            <a:spAutoFit/>
          </a:bodyPr>
          <a:lstStyle/>
          <a:p>
            <a:r>
              <a:rPr lang="ja-JP" altLang="en-US" sz="1200">
                <a:solidFill>
                  <a:srgbClr val="2D0F05"/>
                </a:solidFill>
                <a:latin typeface="Gen Jyuu Gothic LP Heavy" panose="020B0702020203020207" pitchFamily="34" charset="-128"/>
                <a:ea typeface="Gen Jyuu Gothic LP Heavy" panose="020B0702020203020207" pitchFamily="34" charset="-128"/>
                <a:cs typeface="Gen Jyuu Gothic LP Heavy" panose="020B0702020203020207" pitchFamily="34" charset="-128"/>
              </a:rPr>
              <a:t>〒</a:t>
            </a:r>
            <a:r>
              <a:rPr lang="en-US" altLang="ja-JP" sz="1200" dirty="0">
                <a:solidFill>
                  <a:srgbClr val="2D0F05"/>
                </a:solidFill>
                <a:latin typeface="Gen Jyuu Gothic LP Heavy" panose="020B0702020203020207" pitchFamily="34" charset="-128"/>
                <a:ea typeface="Gen Jyuu Gothic LP Heavy" panose="020B0702020203020207" pitchFamily="34" charset="-128"/>
                <a:cs typeface="Gen Jyuu Gothic LP Heavy" panose="020B0702020203020207" pitchFamily="34" charset="-128"/>
              </a:rPr>
              <a:t>533-0022 </a:t>
            </a:r>
            <a:r>
              <a:rPr lang="ja-JP" altLang="en-US" sz="1200">
                <a:solidFill>
                  <a:srgbClr val="2D0F05"/>
                </a:solidFill>
                <a:latin typeface="Gen Jyuu Gothic LP Heavy" panose="020B0702020203020207" pitchFamily="34" charset="-128"/>
                <a:ea typeface="Gen Jyuu Gothic LP Heavy" panose="020B0702020203020207" pitchFamily="34" charset="-128"/>
                <a:cs typeface="Gen Jyuu Gothic LP Heavy" panose="020B0702020203020207" pitchFamily="34" charset="-128"/>
              </a:rPr>
              <a:t>大阪府大阪市東淀川区菅原</a:t>
            </a:r>
            <a:r>
              <a:rPr lang="en-US" altLang="ja-JP" sz="1200" dirty="0">
                <a:solidFill>
                  <a:srgbClr val="2D0F05"/>
                </a:solidFill>
                <a:latin typeface="Gen Jyuu Gothic LP Heavy" panose="020B0702020203020207" pitchFamily="34" charset="-128"/>
                <a:ea typeface="Gen Jyuu Gothic LP Heavy" panose="020B0702020203020207" pitchFamily="34" charset="-128"/>
                <a:cs typeface="Gen Jyuu Gothic LP Heavy" panose="020B0702020203020207" pitchFamily="34" charset="-128"/>
              </a:rPr>
              <a:t>3-17-20 </a:t>
            </a:r>
            <a:endParaRPr lang="ja-JP" altLang="en-US" sz="1200">
              <a:latin typeface="Gen Jyuu Gothic LP Heavy" panose="020B0702020203020207" pitchFamily="34" charset="-128"/>
              <a:ea typeface="Gen Jyuu Gothic LP Heavy" panose="020B0702020203020207" pitchFamily="34" charset="-128"/>
              <a:cs typeface="Gen Jyuu Gothic LP Heavy" panose="020B0702020203020207" pitchFamily="34" charset="-128"/>
            </a:endParaRPr>
          </a:p>
        </p:txBody>
      </p:sp>
      <p:sp>
        <p:nvSpPr>
          <p:cNvPr id="89" name="正方形/長方形 88">
            <a:extLst>
              <a:ext uri="{FF2B5EF4-FFF2-40B4-BE49-F238E27FC236}">
                <a16:creationId xmlns:a16="http://schemas.microsoft.com/office/drawing/2014/main" id="{4B387199-EEF6-7F45-91F7-43DCD307FC18}"/>
              </a:ext>
            </a:extLst>
          </p:cNvPr>
          <p:cNvSpPr/>
          <p:nvPr/>
        </p:nvSpPr>
        <p:spPr>
          <a:xfrm>
            <a:off x="290562" y="7631337"/>
            <a:ext cx="4759485" cy="461665"/>
          </a:xfrm>
          <a:prstGeom prst="rect">
            <a:avLst/>
          </a:prstGeom>
        </p:spPr>
        <p:txBody>
          <a:bodyPr wrap="square">
            <a:spAutoFit/>
          </a:bodyPr>
          <a:lstStyle/>
          <a:p>
            <a:r>
              <a:rPr lang="ja-JP" altLang="en-US" sz="120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■営業時間</a:t>
            </a:r>
            <a:r>
              <a:rPr lang="en-US" altLang="ja-JP" sz="1200" dirty="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/10:00~18:00 </a:t>
            </a:r>
          </a:p>
          <a:p>
            <a:r>
              <a:rPr lang="en-US" altLang="ja-JP" sz="1200" dirty="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a:t>
            </a:r>
            <a:r>
              <a:rPr lang="ja-JP" altLang="en-US" sz="120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日・祝日も営業</a:t>
            </a:r>
            <a:r>
              <a:rPr lang="en-US" altLang="ja-JP" sz="1200" dirty="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a:t>
            </a:r>
            <a:r>
              <a:rPr lang="ja-JP" altLang="en-US" sz="120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毎週水曜定休日</a:t>
            </a:r>
            <a:r>
              <a:rPr lang="en-US" altLang="ja-JP" sz="1200" dirty="0">
                <a:solidFill>
                  <a:srgbClr val="2D0F05"/>
                </a:solidFill>
                <a:latin typeface="Gen Jyuu GothicX Medium" panose="020B0402020203020207" pitchFamily="34" charset="-128"/>
                <a:ea typeface="Gen Jyuu GothicX Medium" panose="020B0402020203020207" pitchFamily="34" charset="-128"/>
                <a:cs typeface="Gen Jyuu GothicX Medium" panose="020B0402020203020207" pitchFamily="34" charset="-128"/>
              </a:rPr>
              <a:t>) </a:t>
            </a:r>
            <a:endParaRPr lang="ja-JP" altLang="en-US" sz="1200">
              <a:latin typeface="Gen Jyuu GothicX Medium" panose="020B0402020203020207" pitchFamily="34" charset="-128"/>
              <a:ea typeface="Gen Jyuu GothicX Medium" panose="020B0402020203020207" pitchFamily="34" charset="-128"/>
              <a:cs typeface="Gen Jyuu GothicX Medium" panose="020B0402020203020207" pitchFamily="34" charset="-128"/>
            </a:endParaRPr>
          </a:p>
        </p:txBody>
      </p:sp>
      <p:sp>
        <p:nvSpPr>
          <p:cNvPr id="90" name="角丸四角形吹き出し 89">
            <a:extLst>
              <a:ext uri="{FF2B5EF4-FFF2-40B4-BE49-F238E27FC236}">
                <a16:creationId xmlns:a16="http://schemas.microsoft.com/office/drawing/2014/main" id="{4F5D19EF-EF2E-2343-98C7-A6C4D514042C}"/>
              </a:ext>
            </a:extLst>
          </p:cNvPr>
          <p:cNvSpPr/>
          <p:nvPr/>
        </p:nvSpPr>
        <p:spPr>
          <a:xfrm>
            <a:off x="2816909" y="7160619"/>
            <a:ext cx="1617167" cy="556825"/>
          </a:xfrm>
          <a:prstGeom prst="wedgeRoundRectCallout">
            <a:avLst>
              <a:gd name="adj1" fmla="val -19991"/>
              <a:gd name="adj2" fmla="val 75637"/>
              <a:gd name="adj3" fmla="val 16667"/>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a:extLst>
              <a:ext uri="{FF2B5EF4-FFF2-40B4-BE49-F238E27FC236}">
                <a16:creationId xmlns:a16="http://schemas.microsoft.com/office/drawing/2014/main" id="{E4316BD2-7F8F-5949-A84E-B761D3976DCC}"/>
              </a:ext>
            </a:extLst>
          </p:cNvPr>
          <p:cNvPicPr>
            <a:picLocks noChangeAspect="1"/>
          </p:cNvPicPr>
          <p:nvPr/>
        </p:nvPicPr>
        <p:blipFill rotWithShape="1">
          <a:blip r:embed="rId7"/>
          <a:srcRect l="79411" t="29982" r="3147" b="53579"/>
          <a:stretch/>
        </p:blipFill>
        <p:spPr>
          <a:xfrm rot="16200000">
            <a:off x="4301489" y="6545977"/>
            <a:ext cx="2461696" cy="2734347"/>
          </a:xfrm>
          <a:prstGeom prst="rect">
            <a:avLst/>
          </a:prstGeom>
        </p:spPr>
      </p:pic>
      <p:pic>
        <p:nvPicPr>
          <p:cNvPr id="92" name="図 91">
            <a:extLst>
              <a:ext uri="{FF2B5EF4-FFF2-40B4-BE49-F238E27FC236}">
                <a16:creationId xmlns:a16="http://schemas.microsoft.com/office/drawing/2014/main" id="{36BAC88A-F291-5243-BCEE-B1A13DFBBF2D}"/>
              </a:ext>
            </a:extLst>
          </p:cNvPr>
          <p:cNvPicPr>
            <a:picLocks noChangeAspect="1"/>
          </p:cNvPicPr>
          <p:nvPr/>
        </p:nvPicPr>
        <p:blipFill>
          <a:blip r:embed="rId8"/>
          <a:stretch>
            <a:fillRect/>
          </a:stretch>
        </p:blipFill>
        <p:spPr>
          <a:xfrm>
            <a:off x="4646605" y="7052411"/>
            <a:ext cx="1855111" cy="1323823"/>
          </a:xfrm>
          <a:prstGeom prst="rect">
            <a:avLst/>
          </a:prstGeom>
        </p:spPr>
      </p:pic>
      <p:sp>
        <p:nvSpPr>
          <p:cNvPr id="93" name="正方形/長方形 92">
            <a:extLst>
              <a:ext uri="{FF2B5EF4-FFF2-40B4-BE49-F238E27FC236}">
                <a16:creationId xmlns:a16="http://schemas.microsoft.com/office/drawing/2014/main" id="{E1CE6FA6-F3AD-F940-A035-E533724BF175}"/>
              </a:ext>
            </a:extLst>
          </p:cNvPr>
          <p:cNvSpPr/>
          <p:nvPr/>
        </p:nvSpPr>
        <p:spPr>
          <a:xfrm>
            <a:off x="4668856" y="8394471"/>
            <a:ext cx="2024445" cy="461665"/>
          </a:xfrm>
          <a:prstGeom prst="rect">
            <a:avLst/>
          </a:prstGeom>
        </p:spPr>
        <p:txBody>
          <a:bodyPr wrap="square">
            <a:spAutoFit/>
          </a:bodyPr>
          <a:lstStyle/>
          <a:p>
            <a:r>
              <a:rPr lang="ja-JP" altLang="en-US" sz="80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a:t>
            </a:r>
            <a:r>
              <a:rPr lang="en-US" altLang="ja-JP" sz="800" dirty="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533-0022 </a:t>
            </a:r>
          </a:p>
          <a:p>
            <a:r>
              <a:rPr lang="ja-JP" altLang="en-US" sz="80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大阪府大阪市東淀川区菅原</a:t>
            </a:r>
            <a:r>
              <a:rPr lang="en-US" altLang="ja-JP" sz="800" dirty="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3-17-20</a:t>
            </a:r>
          </a:p>
          <a:p>
            <a:r>
              <a:rPr lang="ja-JP" altLang="en-US" sz="80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＊駐車場あり</a:t>
            </a:r>
            <a:r>
              <a:rPr lang="en-US" altLang="ja-JP" sz="800" dirty="0">
                <a:solidFill>
                  <a:srgbClr val="2D0F05"/>
                </a:solidFill>
                <a:latin typeface="HGSMinchoE" panose="02020900000000000000" pitchFamily="18" charset="-128"/>
                <a:ea typeface="HGSMinchoE" panose="02020900000000000000" pitchFamily="18" charset="-128"/>
                <a:cs typeface="Gen Jyuu Gothic LP Heavy" panose="020B0702020203020207" pitchFamily="34" charset="-128"/>
              </a:rPr>
              <a:t> </a:t>
            </a:r>
            <a:endParaRPr lang="ja-JP" altLang="en-US" sz="800">
              <a:latin typeface="HGSMinchoE" panose="02020900000000000000" pitchFamily="18" charset="-128"/>
              <a:ea typeface="HGSMinchoE" panose="02020900000000000000" pitchFamily="18" charset="-128"/>
              <a:cs typeface="Gen Jyuu Gothic LP Heavy" panose="020B0702020203020207" pitchFamily="34" charset="-128"/>
            </a:endParaRPr>
          </a:p>
        </p:txBody>
      </p:sp>
      <p:pic>
        <p:nvPicPr>
          <p:cNvPr id="94" name="図 93">
            <a:extLst>
              <a:ext uri="{FF2B5EF4-FFF2-40B4-BE49-F238E27FC236}">
                <a16:creationId xmlns:a16="http://schemas.microsoft.com/office/drawing/2014/main" id="{590D4FB2-A55D-1B41-BBE6-15AEFC6643FA}"/>
              </a:ext>
            </a:extLst>
          </p:cNvPr>
          <p:cNvPicPr>
            <a:picLocks noChangeAspect="1"/>
          </p:cNvPicPr>
          <p:nvPr/>
        </p:nvPicPr>
        <p:blipFill>
          <a:blip r:embed="rId9"/>
          <a:stretch>
            <a:fillRect/>
          </a:stretch>
        </p:blipFill>
        <p:spPr>
          <a:xfrm>
            <a:off x="2403233" y="7656484"/>
            <a:ext cx="1843562" cy="1087006"/>
          </a:xfrm>
          <a:prstGeom prst="rect">
            <a:avLst/>
          </a:prstGeom>
        </p:spPr>
      </p:pic>
      <p:pic>
        <p:nvPicPr>
          <p:cNvPr id="95" name="図 94">
            <a:extLst>
              <a:ext uri="{FF2B5EF4-FFF2-40B4-BE49-F238E27FC236}">
                <a16:creationId xmlns:a16="http://schemas.microsoft.com/office/drawing/2014/main" id="{22F4C17B-07C3-9448-8715-7A6DC347DB38}"/>
              </a:ext>
            </a:extLst>
          </p:cNvPr>
          <p:cNvPicPr>
            <a:picLocks noChangeAspect="1"/>
          </p:cNvPicPr>
          <p:nvPr/>
        </p:nvPicPr>
        <p:blipFill>
          <a:blip r:embed="rId10"/>
          <a:stretch>
            <a:fillRect/>
          </a:stretch>
        </p:blipFill>
        <p:spPr>
          <a:xfrm>
            <a:off x="2395832" y="8304772"/>
            <a:ext cx="795354" cy="358807"/>
          </a:xfrm>
          <a:prstGeom prst="rect">
            <a:avLst/>
          </a:prstGeom>
        </p:spPr>
      </p:pic>
      <p:pic>
        <p:nvPicPr>
          <p:cNvPr id="96" name="図 95">
            <a:extLst>
              <a:ext uri="{FF2B5EF4-FFF2-40B4-BE49-F238E27FC236}">
                <a16:creationId xmlns:a16="http://schemas.microsoft.com/office/drawing/2014/main" id="{7F9B7C3D-8B30-F049-BBE2-D879081970D5}"/>
              </a:ext>
            </a:extLst>
          </p:cNvPr>
          <p:cNvPicPr>
            <a:picLocks noChangeAspect="1"/>
          </p:cNvPicPr>
          <p:nvPr/>
        </p:nvPicPr>
        <p:blipFill>
          <a:blip r:embed="rId11"/>
          <a:stretch>
            <a:fillRect/>
          </a:stretch>
        </p:blipFill>
        <p:spPr>
          <a:xfrm>
            <a:off x="2838995" y="7220963"/>
            <a:ext cx="1659253" cy="448447"/>
          </a:xfrm>
          <a:prstGeom prst="rect">
            <a:avLst/>
          </a:prstGeom>
        </p:spPr>
      </p:pic>
      <p:pic>
        <p:nvPicPr>
          <p:cNvPr id="97" name="図 96">
            <a:extLst>
              <a:ext uri="{FF2B5EF4-FFF2-40B4-BE49-F238E27FC236}">
                <a16:creationId xmlns:a16="http://schemas.microsoft.com/office/drawing/2014/main" id="{14B582AF-436D-AF4E-9DD3-3DE88F94C1E0}"/>
              </a:ext>
            </a:extLst>
          </p:cNvPr>
          <p:cNvPicPr>
            <a:picLocks noChangeAspect="1"/>
          </p:cNvPicPr>
          <p:nvPr/>
        </p:nvPicPr>
        <p:blipFill rotWithShape="1">
          <a:blip r:embed="rId12"/>
          <a:srcRect t="25766" b="50000"/>
          <a:stretch/>
        </p:blipFill>
        <p:spPr>
          <a:xfrm>
            <a:off x="311966" y="8090416"/>
            <a:ext cx="1720818" cy="312772"/>
          </a:xfrm>
          <a:prstGeom prst="rect">
            <a:avLst/>
          </a:prstGeom>
        </p:spPr>
      </p:pic>
      <p:sp>
        <p:nvSpPr>
          <p:cNvPr id="98" name="正方形/長方形 97">
            <a:extLst>
              <a:ext uri="{FF2B5EF4-FFF2-40B4-BE49-F238E27FC236}">
                <a16:creationId xmlns:a16="http://schemas.microsoft.com/office/drawing/2014/main" id="{2075A1B8-526B-2546-88DA-C0F1E809442F}"/>
              </a:ext>
            </a:extLst>
          </p:cNvPr>
          <p:cNvSpPr/>
          <p:nvPr/>
        </p:nvSpPr>
        <p:spPr>
          <a:xfrm>
            <a:off x="342200" y="8114624"/>
            <a:ext cx="1305165" cy="261610"/>
          </a:xfrm>
          <a:prstGeom prst="rect">
            <a:avLst/>
          </a:prstGeom>
        </p:spPr>
        <p:txBody>
          <a:bodyPr wrap="none">
            <a:spAutoFit/>
          </a:bodyPr>
          <a:lstStyle/>
          <a:p>
            <a:r>
              <a:rPr kumimoji="1" lang="ja-JP" altLang="en-US" sz="1100">
                <a:latin typeface="Gen Jyuu Gothic LP Heavy" panose="020B0702020203020207" pitchFamily="34" charset="-128"/>
                <a:ea typeface="Gen Jyuu Gothic LP Heavy" panose="020B0702020203020207" pitchFamily="34" charset="-128"/>
                <a:cs typeface="Gen Jyuu Gothic LP Heavy" panose="020B0702020203020207" pitchFamily="34" charset="-128"/>
              </a:rPr>
              <a:t>エルアール工務店</a:t>
            </a:r>
          </a:p>
        </p:txBody>
      </p:sp>
      <p:pic>
        <p:nvPicPr>
          <p:cNvPr id="99" name="図 98">
            <a:extLst>
              <a:ext uri="{FF2B5EF4-FFF2-40B4-BE49-F238E27FC236}">
                <a16:creationId xmlns:a16="http://schemas.microsoft.com/office/drawing/2014/main" id="{86954141-9F7F-9148-91C0-22CC528FEA31}"/>
              </a:ext>
            </a:extLst>
          </p:cNvPr>
          <p:cNvPicPr>
            <a:picLocks noChangeAspect="1"/>
          </p:cNvPicPr>
          <p:nvPr/>
        </p:nvPicPr>
        <p:blipFill>
          <a:blip r:embed="rId13"/>
          <a:stretch>
            <a:fillRect/>
          </a:stretch>
        </p:blipFill>
        <p:spPr>
          <a:xfrm>
            <a:off x="406990" y="8376234"/>
            <a:ext cx="468223" cy="441619"/>
          </a:xfrm>
          <a:prstGeom prst="rect">
            <a:avLst/>
          </a:prstGeom>
        </p:spPr>
      </p:pic>
      <p:pic>
        <p:nvPicPr>
          <p:cNvPr id="100" name="図 99">
            <a:extLst>
              <a:ext uri="{FF2B5EF4-FFF2-40B4-BE49-F238E27FC236}">
                <a16:creationId xmlns:a16="http://schemas.microsoft.com/office/drawing/2014/main" id="{67B2C4CC-1C80-DE4F-BAC0-DAD6EF383897}"/>
              </a:ext>
            </a:extLst>
          </p:cNvPr>
          <p:cNvPicPr>
            <a:picLocks noChangeAspect="1"/>
          </p:cNvPicPr>
          <p:nvPr/>
        </p:nvPicPr>
        <p:blipFill rotWithShape="1">
          <a:blip r:embed="rId14"/>
          <a:srcRect t="41427" r="85955" b="25275"/>
          <a:stretch/>
        </p:blipFill>
        <p:spPr>
          <a:xfrm>
            <a:off x="1425727" y="8376234"/>
            <a:ext cx="300331" cy="509646"/>
          </a:xfrm>
          <a:prstGeom prst="rect">
            <a:avLst/>
          </a:prstGeom>
        </p:spPr>
      </p:pic>
      <p:pic>
        <p:nvPicPr>
          <p:cNvPr id="101" name="図 100">
            <a:extLst>
              <a:ext uri="{FF2B5EF4-FFF2-40B4-BE49-F238E27FC236}">
                <a16:creationId xmlns:a16="http://schemas.microsoft.com/office/drawing/2014/main" id="{37B8EB70-CC7A-864D-AB63-7F8F07E98B89}"/>
              </a:ext>
            </a:extLst>
          </p:cNvPr>
          <p:cNvPicPr>
            <a:picLocks noChangeAspect="1"/>
          </p:cNvPicPr>
          <p:nvPr/>
        </p:nvPicPr>
        <p:blipFill>
          <a:blip r:embed="rId15"/>
          <a:stretch>
            <a:fillRect/>
          </a:stretch>
        </p:blipFill>
        <p:spPr>
          <a:xfrm>
            <a:off x="880072" y="8465908"/>
            <a:ext cx="623457" cy="285946"/>
          </a:xfrm>
          <a:prstGeom prst="rect">
            <a:avLst/>
          </a:prstGeom>
        </p:spPr>
      </p:pic>
      <p:pic>
        <p:nvPicPr>
          <p:cNvPr id="102" name="図 101">
            <a:extLst>
              <a:ext uri="{FF2B5EF4-FFF2-40B4-BE49-F238E27FC236}">
                <a16:creationId xmlns:a16="http://schemas.microsoft.com/office/drawing/2014/main" id="{EED72E8B-4207-A647-8F0B-76574D1673B8}"/>
              </a:ext>
            </a:extLst>
          </p:cNvPr>
          <p:cNvPicPr>
            <a:picLocks noChangeAspect="1"/>
          </p:cNvPicPr>
          <p:nvPr/>
        </p:nvPicPr>
        <p:blipFill rotWithShape="1">
          <a:blip r:embed="rId16"/>
          <a:srcRect l="26112" t="46090" r="66665" b="35663"/>
          <a:stretch/>
        </p:blipFill>
        <p:spPr>
          <a:xfrm rot="7006492">
            <a:off x="6195081" y="6683852"/>
            <a:ext cx="495300" cy="889001"/>
          </a:xfrm>
          <a:prstGeom prst="rect">
            <a:avLst/>
          </a:prstGeom>
        </p:spPr>
      </p:pic>
      <p:pic>
        <p:nvPicPr>
          <p:cNvPr id="103" name="図 102">
            <a:extLst>
              <a:ext uri="{FF2B5EF4-FFF2-40B4-BE49-F238E27FC236}">
                <a16:creationId xmlns:a16="http://schemas.microsoft.com/office/drawing/2014/main" id="{A2C01943-1011-2042-A897-D0448049C93A}"/>
              </a:ext>
            </a:extLst>
          </p:cNvPr>
          <p:cNvPicPr>
            <a:picLocks noChangeAspect="1"/>
          </p:cNvPicPr>
          <p:nvPr/>
        </p:nvPicPr>
        <p:blipFill>
          <a:blip r:embed="rId17"/>
          <a:stretch>
            <a:fillRect/>
          </a:stretch>
        </p:blipFill>
        <p:spPr>
          <a:xfrm rot="393414">
            <a:off x="5969531" y="6846135"/>
            <a:ext cx="698500" cy="482600"/>
          </a:xfrm>
          <a:prstGeom prst="rect">
            <a:avLst/>
          </a:prstGeom>
        </p:spPr>
      </p:pic>
      <p:sp>
        <p:nvSpPr>
          <p:cNvPr id="104" name="正方形/長方形 103">
            <a:extLst>
              <a:ext uri="{FF2B5EF4-FFF2-40B4-BE49-F238E27FC236}">
                <a16:creationId xmlns:a16="http://schemas.microsoft.com/office/drawing/2014/main" id="{3EE8FCCE-BFBA-9B42-BBFD-988F952AAD2D}"/>
              </a:ext>
            </a:extLst>
          </p:cNvPr>
          <p:cNvSpPr/>
          <p:nvPr/>
        </p:nvSpPr>
        <p:spPr>
          <a:xfrm>
            <a:off x="158363" y="6763073"/>
            <a:ext cx="4305291" cy="2272484"/>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図 104">
            <a:extLst>
              <a:ext uri="{FF2B5EF4-FFF2-40B4-BE49-F238E27FC236}">
                <a16:creationId xmlns:a16="http://schemas.microsoft.com/office/drawing/2014/main" id="{FBC88997-6FE2-F749-90F9-B5AF0B24F8F3}"/>
              </a:ext>
            </a:extLst>
          </p:cNvPr>
          <p:cNvPicPr>
            <a:picLocks noChangeAspect="1"/>
          </p:cNvPicPr>
          <p:nvPr/>
        </p:nvPicPr>
        <p:blipFill rotWithShape="1">
          <a:blip r:embed="rId3">
            <a:alphaModFix amt="70000"/>
          </a:blip>
          <a:srcRect l="5197" t="3296" r="70621" b="74406"/>
          <a:stretch/>
        </p:blipFill>
        <p:spPr>
          <a:xfrm>
            <a:off x="20342" y="3420744"/>
            <a:ext cx="3583456" cy="1312634"/>
          </a:xfrm>
          <a:prstGeom prst="rect">
            <a:avLst/>
          </a:prstGeom>
        </p:spPr>
      </p:pic>
      <p:pic>
        <p:nvPicPr>
          <p:cNvPr id="106" name="図 105">
            <a:extLst>
              <a:ext uri="{FF2B5EF4-FFF2-40B4-BE49-F238E27FC236}">
                <a16:creationId xmlns:a16="http://schemas.microsoft.com/office/drawing/2014/main" id="{69ED8BAF-C661-AA42-A893-CDDE66A03C5C}"/>
              </a:ext>
            </a:extLst>
          </p:cNvPr>
          <p:cNvPicPr>
            <a:picLocks noChangeAspect="1"/>
          </p:cNvPicPr>
          <p:nvPr/>
        </p:nvPicPr>
        <p:blipFill rotWithShape="1">
          <a:blip r:embed="rId3">
            <a:alphaModFix amt="70000"/>
          </a:blip>
          <a:srcRect l="5197" t="3296" r="70621" b="74406"/>
          <a:stretch/>
        </p:blipFill>
        <p:spPr>
          <a:xfrm>
            <a:off x="3294886" y="3407890"/>
            <a:ext cx="3583456" cy="1353851"/>
          </a:xfrm>
          <a:prstGeom prst="rect">
            <a:avLst/>
          </a:prstGeom>
        </p:spPr>
      </p:pic>
      <p:sp>
        <p:nvSpPr>
          <p:cNvPr id="107" name="正方形/長方形 106">
            <a:extLst>
              <a:ext uri="{FF2B5EF4-FFF2-40B4-BE49-F238E27FC236}">
                <a16:creationId xmlns:a16="http://schemas.microsoft.com/office/drawing/2014/main" id="{DA1E50AD-8266-CE45-ACAA-F96F9CC27C14}"/>
              </a:ext>
            </a:extLst>
          </p:cNvPr>
          <p:cNvSpPr/>
          <p:nvPr/>
        </p:nvSpPr>
        <p:spPr>
          <a:xfrm>
            <a:off x="168278" y="3569892"/>
            <a:ext cx="3157033" cy="338554"/>
          </a:xfrm>
          <a:prstGeom prst="rect">
            <a:avLst/>
          </a:prstGeom>
          <a:noFill/>
        </p:spPr>
        <p:txBody>
          <a:bodyPr wrap="square">
            <a:spAutoFit/>
          </a:bodyPr>
          <a:lstStyle/>
          <a:p>
            <a:pPr algn="ct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５、遮音性</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08" name="正方形/長方形 107">
            <a:extLst>
              <a:ext uri="{FF2B5EF4-FFF2-40B4-BE49-F238E27FC236}">
                <a16:creationId xmlns:a16="http://schemas.microsoft.com/office/drawing/2014/main" id="{B7D4DBE8-6D15-9B49-B433-FF308E2958E1}"/>
              </a:ext>
            </a:extLst>
          </p:cNvPr>
          <p:cNvSpPr/>
          <p:nvPr/>
        </p:nvSpPr>
        <p:spPr>
          <a:xfrm>
            <a:off x="303409" y="3895058"/>
            <a:ext cx="2964231" cy="276999"/>
          </a:xfrm>
          <a:prstGeom prst="rect">
            <a:avLst/>
          </a:prstGeom>
          <a:noFill/>
        </p:spPr>
        <p:txBody>
          <a:bodyPr wrap="square">
            <a:spAutoFit/>
          </a:bodyPr>
          <a:lstStyle/>
          <a:p>
            <a:pPr algn="ctr">
              <a:defRPr/>
            </a:pP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音が気にならなくなる</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09" name="正方形/長方形 108">
            <a:extLst>
              <a:ext uri="{FF2B5EF4-FFF2-40B4-BE49-F238E27FC236}">
                <a16:creationId xmlns:a16="http://schemas.microsoft.com/office/drawing/2014/main" id="{DC3F14B8-64CE-3A49-832F-E59A97F9E886}"/>
              </a:ext>
            </a:extLst>
          </p:cNvPr>
          <p:cNvSpPr/>
          <p:nvPr/>
        </p:nvSpPr>
        <p:spPr>
          <a:xfrm>
            <a:off x="319630" y="4155185"/>
            <a:ext cx="2964231" cy="661976"/>
          </a:xfrm>
          <a:prstGeom prst="rect">
            <a:avLst/>
          </a:prstGeom>
        </p:spPr>
        <p:txBody>
          <a:bodyPr wrap="square">
            <a:spAutoFit/>
          </a:bodyPr>
          <a:lstStyle/>
          <a:p>
            <a:pPr>
              <a:lnSpc>
                <a:spcPts val="1540"/>
              </a:lnSpc>
            </a:pPr>
            <a:r>
              <a:rPr lang="ja-JP" altLang="en-US" sz="1200" b="1" spc="50">
                <a:ln w="11430"/>
                <a:latin typeface="Meiryo" panose="020B0604030504040204" pitchFamily="34" charset="-128"/>
                <a:ea typeface="Meiryo" panose="020B0604030504040204" pitchFamily="34" charset="-128"/>
                <a:cs typeface="ヒラギノ角ゴ Std W8"/>
              </a:rPr>
              <a:t>断熱リフォームで</a:t>
            </a:r>
            <a:r>
              <a:rPr lang="ja-JP" altLang="en-US" sz="1200" b="1" spc="50">
                <a:ln w="11430"/>
                <a:solidFill>
                  <a:srgbClr val="C00000"/>
                </a:solidFill>
                <a:latin typeface="Meiryo" panose="020B0604030504040204" pitchFamily="34" charset="-128"/>
                <a:ea typeface="Meiryo" panose="020B0604030504040204" pitchFamily="34" charset="-128"/>
                <a:cs typeface="ヒラギノ角ゴ Std W8"/>
              </a:rPr>
              <a:t>外部からの音・自分の家の音も一定の遮断効果</a:t>
            </a:r>
            <a:r>
              <a:rPr lang="ja-JP" altLang="en-US" sz="1200" b="1" spc="50">
                <a:ln w="11430"/>
                <a:latin typeface="Meiryo" panose="020B0604030504040204" pitchFamily="34" charset="-128"/>
                <a:ea typeface="Meiryo" panose="020B0604030504040204" pitchFamily="34" charset="-128"/>
                <a:cs typeface="ヒラギノ角ゴ Std W8"/>
              </a:rPr>
              <a:t>があります</a:t>
            </a:r>
            <a:r>
              <a:rPr lang="ja-JP" altLang="en-US" sz="1200" b="1" spc="50">
                <a:ln w="1143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ヒラギノ角ゴ Std W8"/>
              </a:rPr>
              <a:t>。</a:t>
            </a:r>
            <a:br>
              <a:rPr lang="en-US" altLang="ja-JP" sz="1200" b="1" spc="50" dirty="0">
                <a:ln w="11430"/>
                <a:latin typeface="Meiryo" panose="020B0604030504040204" pitchFamily="34" charset="-128"/>
                <a:ea typeface="Meiryo" panose="020B0604030504040204" pitchFamily="34" charset="-128"/>
                <a:cs typeface="ヒラギノ角ゴ Std W8"/>
              </a:rPr>
            </a:br>
            <a:endParaRPr lang="ja-JP" altLang="en-US" sz="1200"/>
          </a:p>
        </p:txBody>
      </p:sp>
      <p:sp>
        <p:nvSpPr>
          <p:cNvPr id="110" name="正方形/長方形 109">
            <a:extLst>
              <a:ext uri="{FF2B5EF4-FFF2-40B4-BE49-F238E27FC236}">
                <a16:creationId xmlns:a16="http://schemas.microsoft.com/office/drawing/2014/main" id="{96905746-37BD-7344-8D80-1147F837949C}"/>
              </a:ext>
            </a:extLst>
          </p:cNvPr>
          <p:cNvSpPr/>
          <p:nvPr/>
        </p:nvSpPr>
        <p:spPr>
          <a:xfrm>
            <a:off x="3491872" y="3563918"/>
            <a:ext cx="3157033" cy="338554"/>
          </a:xfrm>
          <a:prstGeom prst="rect">
            <a:avLst/>
          </a:prstGeom>
          <a:noFill/>
        </p:spPr>
        <p:txBody>
          <a:bodyPr wrap="square">
            <a:spAutoFit/>
          </a:bodyPr>
          <a:lstStyle/>
          <a:p>
            <a:pPr algn="ctr">
              <a:defRPr/>
            </a:pPr>
            <a:r>
              <a:rPr lang="ja-JP" altLang="en-US" sz="16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６、家の寿命</a:t>
            </a:r>
            <a:endParaRPr lang="en-US" altLang="ja-JP" sz="16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11" name="正方形/長方形 110">
            <a:extLst>
              <a:ext uri="{FF2B5EF4-FFF2-40B4-BE49-F238E27FC236}">
                <a16:creationId xmlns:a16="http://schemas.microsoft.com/office/drawing/2014/main" id="{7127CCCC-5EAC-7D44-85BD-6DB762E23B56}"/>
              </a:ext>
            </a:extLst>
          </p:cNvPr>
          <p:cNvSpPr/>
          <p:nvPr/>
        </p:nvSpPr>
        <p:spPr>
          <a:xfrm>
            <a:off x="3590876" y="4148362"/>
            <a:ext cx="3429000" cy="526298"/>
          </a:xfrm>
          <a:prstGeom prst="rect">
            <a:avLst/>
          </a:prstGeom>
        </p:spPr>
        <p:txBody>
          <a:bodyPr>
            <a:spAutoFit/>
          </a:bodyPr>
          <a:lstStyle/>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断熱を強化することで、結露などを防ぎ</a:t>
            </a:r>
            <a:endParaRPr lang="en-US" altLang="ja-JP" sz="1200" b="1" spc="50" dirty="0">
              <a:ln w="11430"/>
              <a:latin typeface="Meiryo" panose="020B0604030504040204" pitchFamily="34" charset="-128"/>
              <a:ea typeface="Meiryo" panose="020B0604030504040204" pitchFamily="34" charset="-128"/>
              <a:cs typeface="ヒラギノ角ゴ Std W8"/>
            </a:endParaRPr>
          </a:p>
          <a:p>
            <a:pPr>
              <a:lnSpc>
                <a:spcPct val="120000"/>
              </a:lnSpc>
              <a:defRPr/>
            </a:pPr>
            <a:r>
              <a:rPr lang="ja-JP" altLang="en-US" sz="1200" b="1" spc="50">
                <a:ln w="11430"/>
                <a:latin typeface="Meiryo" panose="020B0604030504040204" pitchFamily="34" charset="-128"/>
                <a:ea typeface="Meiryo" panose="020B0604030504040204" pitchFamily="34" charset="-128"/>
                <a:cs typeface="ヒラギノ角ゴ Std W8"/>
              </a:rPr>
              <a:t>家の寿命を伸ばすことができます。</a:t>
            </a:r>
            <a:endParaRPr lang="ja-JP" altLang="en-US" sz="1200"/>
          </a:p>
        </p:txBody>
      </p:sp>
      <p:sp>
        <p:nvSpPr>
          <p:cNvPr id="112" name="正方形/長方形 111">
            <a:extLst>
              <a:ext uri="{FF2B5EF4-FFF2-40B4-BE49-F238E27FC236}">
                <a16:creationId xmlns:a16="http://schemas.microsoft.com/office/drawing/2014/main" id="{7D3D1C25-B7B4-4C4D-9698-FD5023EB4EC0}"/>
              </a:ext>
            </a:extLst>
          </p:cNvPr>
          <p:cNvSpPr/>
          <p:nvPr/>
        </p:nvSpPr>
        <p:spPr>
          <a:xfrm>
            <a:off x="3528820" y="3891263"/>
            <a:ext cx="3066455" cy="276999"/>
          </a:xfrm>
          <a:prstGeom prst="rect">
            <a:avLst/>
          </a:prstGeom>
          <a:noFill/>
        </p:spPr>
        <p:txBody>
          <a:bodyPr wrap="square">
            <a:spAutoFit/>
          </a:bodyPr>
          <a:lstStyle/>
          <a:p>
            <a:pPr algn="ctr">
              <a:defRPr/>
            </a:pPr>
            <a:r>
              <a:rPr lang="ja-JP" altLang="en-US" sz="1200" b="1">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家の健康寿命を伸ばす</a:t>
            </a:r>
            <a:endParaRPr lang="en-US" altLang="ja-JP" sz="1200" b="1" dirty="0">
              <a:effectLst>
                <a:glow rad="241300">
                  <a:schemeClr val="bg1"/>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B8922B02-3018-61D2-1A38-9091A02F5158}"/>
              </a:ext>
            </a:extLst>
          </p:cNvPr>
          <p:cNvPicPr>
            <a:picLocks noChangeAspect="1"/>
          </p:cNvPicPr>
          <p:nvPr/>
        </p:nvPicPr>
        <p:blipFill>
          <a:blip r:embed="rId18"/>
          <a:stretch>
            <a:fillRect/>
          </a:stretch>
        </p:blipFill>
        <p:spPr>
          <a:xfrm>
            <a:off x="319630" y="131228"/>
            <a:ext cx="3606800" cy="546100"/>
          </a:xfrm>
          <a:prstGeom prst="rect">
            <a:avLst/>
          </a:prstGeom>
        </p:spPr>
      </p:pic>
      <p:pic>
        <p:nvPicPr>
          <p:cNvPr id="7" name="図 6">
            <a:extLst>
              <a:ext uri="{FF2B5EF4-FFF2-40B4-BE49-F238E27FC236}">
                <a16:creationId xmlns:a16="http://schemas.microsoft.com/office/drawing/2014/main" id="{42281A9D-9BB9-9BE2-3430-9EB6E5A68D3A}"/>
              </a:ext>
            </a:extLst>
          </p:cNvPr>
          <p:cNvPicPr>
            <a:picLocks noChangeAspect="1"/>
          </p:cNvPicPr>
          <p:nvPr/>
        </p:nvPicPr>
        <p:blipFill>
          <a:blip r:embed="rId19"/>
          <a:stretch>
            <a:fillRect/>
          </a:stretch>
        </p:blipFill>
        <p:spPr>
          <a:xfrm>
            <a:off x="277869" y="4871231"/>
            <a:ext cx="3111500" cy="393700"/>
          </a:xfrm>
          <a:prstGeom prst="rect">
            <a:avLst/>
          </a:prstGeom>
        </p:spPr>
      </p:pic>
    </p:spTree>
    <p:extLst>
      <p:ext uri="{BB962C8B-B14F-4D97-AF65-F5344CB8AC3E}">
        <p14:creationId xmlns:p14="http://schemas.microsoft.com/office/powerpoint/2010/main" val="226076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2906</TotalTime>
  <Words>676</Words>
  <Application>Microsoft Macintosh PowerPoint</Application>
  <PresentationFormat>画面に合わせる (4:3)</PresentationFormat>
  <Paragraphs>69</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07YsashisaGothicTegaki</vt:lpstr>
      <vt:lpstr>Corporate Mincho ver2 Medium</vt:lpstr>
      <vt:lpstr>Gen Jyuu Gothic LP Heavy</vt:lpstr>
      <vt:lpstr>Gen Jyuu GothicX Medium</vt:lpstr>
      <vt:lpstr>HGSMinchoE</vt:lpstr>
      <vt:lpstr>Hiragino Kaku Gothic StdN W8</vt:lpstr>
      <vt:lpstr>Keifont</vt:lpstr>
      <vt:lpstr>SoukouMincho</vt:lpstr>
      <vt:lpstr>Toppan Bunkyu Midashi Gothic Ex</vt:lpstr>
      <vt:lpstr>Meiryo</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和美 藤田</dc:creator>
  <cp:lastModifiedBy>和美 藤田</cp:lastModifiedBy>
  <cp:revision>15</cp:revision>
  <cp:lastPrinted>2022-05-15T06:17:26Z</cp:lastPrinted>
  <dcterms:created xsi:type="dcterms:W3CDTF">2022-05-15T06:08:15Z</dcterms:created>
  <dcterms:modified xsi:type="dcterms:W3CDTF">2022-06-29T05:33:39Z</dcterms:modified>
</cp:coreProperties>
</file>